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AdBhashitha" panose="02040503050201020203" pitchFamily="18" charset="0"/>
      <p:regular r:id="rId31"/>
    </p:embeddedFont>
    <p:embeddedFont>
      <p:font typeface="Aileron Heavy" pitchFamily="2" charset="0"/>
      <p:regular r:id="rId32"/>
      <p:bold r:id="rId33"/>
    </p:embeddedFont>
    <p:embeddedFont>
      <p:font typeface="Aileron Heavy Bold" pitchFamily="2" charset="0"/>
      <p:regular r:id="rId34"/>
      <p:bold r:id="rId35"/>
    </p:embeddedFont>
    <p:embeddedFont>
      <p:font typeface="Aileron Regular" pitchFamily="2" charset="0"/>
      <p:regular r:id="rId36"/>
    </p:embeddedFont>
    <p:embeddedFont>
      <p:font typeface="Aileron Regular Bold" pitchFamily="2" charset="0"/>
      <p:regular r:id="rId37"/>
      <p:bold r:id="rId38"/>
    </p:embeddedFont>
    <p:embeddedFont>
      <p:font typeface="Anonymous Pro Bold" panose="02060809030202000504" pitchFamily="49" charset="0"/>
      <p:regular r:id="rId39"/>
      <p:bold r:id="rId40"/>
    </p:embeddedFont>
    <p:embeddedFont>
      <p:font typeface="Arimo" panose="020B0604020202020204" pitchFamily="34" charset="0"/>
      <p:regular r:id="rId41"/>
    </p:embeddedFont>
    <p:embeddedFont>
      <p:font typeface="Arimo Bold" panose="020B0704020202020204" pitchFamily="34" charset="0"/>
      <p:regular r:id="rId42"/>
      <p:bold r:id="rId43"/>
    </p:embeddedFont>
    <p:embeddedFont>
      <p:font typeface="Bakerie Bold" pitchFamily="2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K Grotesk Light" pitchFamily="2" charset="0"/>
      <p:regular r:id="rId50"/>
    </p:embeddedFont>
    <p:embeddedFont>
      <p:font typeface="HK Grotesk Medium" pitchFamily="2" charset="0"/>
      <p:regular r:id="rId51"/>
    </p:embeddedFont>
    <p:embeddedFont>
      <p:font typeface="HK Grotesk Medium Bold" pitchFamily="2" charset="0"/>
      <p:regular r:id="rId52"/>
      <p:bold r:id="rId53"/>
    </p:embeddedFont>
    <p:embeddedFont>
      <p:font typeface="Josefin Sans Regular" pitchFamily="2" charset="0"/>
      <p:regular r:id="rId54"/>
    </p:embeddedFont>
    <p:embeddedFont>
      <p:font typeface="Libre Baskerville" panose="02000000000000000000" pitchFamily="2" charset="0"/>
      <p:regular r:id="rId55"/>
      <p:bold r:id="rId56"/>
      <p:italic r:id="rId57"/>
    </p:embeddedFont>
    <p:embeddedFont>
      <p:font typeface="Libre Baskerville Bold" panose="02000000000000000000" pitchFamily="2" charset="0"/>
      <p:regular r:id="rId58"/>
      <p:bold r:id="rId59"/>
    </p:embeddedFont>
    <p:embeddedFont>
      <p:font typeface="Libre Franklin Black" panose="020F0502020204030204" pitchFamily="34" charset="0"/>
      <p:regular r:id="rId60"/>
      <p:bold r:id="rId61"/>
      <p:italic r:id="rId62"/>
      <p:boldItalic r:id="rId63"/>
    </p:embeddedFont>
    <p:embeddedFont>
      <p:font typeface="Libre Franklin Light" panose="020F0302020204030204" pitchFamily="34" charset="0"/>
      <p:regular r:id="rId64"/>
      <p:italic r:id="rId65"/>
    </p:embeddedFont>
    <p:embeddedFont>
      <p:font typeface="Libre Franklin Light Bold" pitchFamily="2" charset="0"/>
      <p:regular r:id="rId66"/>
    </p:embeddedFont>
    <p:embeddedFont>
      <p:font typeface="Montserrat" pitchFamily="2" charset="0"/>
      <p:regular r:id="rId67"/>
      <p:bold r:id="rId68"/>
      <p:italic r:id="rId69"/>
      <p:boldItalic r:id="rId70"/>
    </p:embeddedFont>
    <p:embeddedFont>
      <p:font typeface="Open Sans Extra Bold" panose="020B0906030804020204" pitchFamily="34" charset="0"/>
      <p:regular r:id="rId71"/>
      <p:bold r:id="rId72"/>
    </p:embeddedFont>
    <p:embeddedFont>
      <p:font typeface="Open Sans Light" panose="020B0306030504020204" pitchFamily="34" charset="0"/>
      <p:regular r:id="rId73"/>
      <p:italic r:id="rId74"/>
    </p:embeddedFont>
    <p:embeddedFont>
      <p:font typeface="Open Sans Light Bold" panose="020B0806030504020204" pitchFamily="34" charset="0"/>
      <p:regular r:id="rId75"/>
      <p:bold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 autoAdjust="0"/>
    <p:restoredTop sz="94626" autoAdjust="0"/>
  </p:normalViewPr>
  <p:slideViewPr>
    <p:cSldViewPr>
      <p:cViewPr varScale="1">
        <p:scale>
          <a:sx n="77" d="100"/>
          <a:sy n="77" d="100"/>
        </p:scale>
        <p:origin x="200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font" Target="fonts/font3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74" Type="http://schemas.openxmlformats.org/officeDocument/2006/relationships/font" Target="fonts/font4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font" Target="fonts/font3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72" Type="http://schemas.openxmlformats.org/officeDocument/2006/relationships/font" Target="fonts/font4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font" Target="fonts/font37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font" Target="fonts/font40.fntdata"/><Relationship Id="rId75" Type="http://schemas.openxmlformats.org/officeDocument/2006/relationships/font" Target="fonts/font4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73" Type="http://schemas.openxmlformats.org/officeDocument/2006/relationships/font" Target="fonts/font4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6" Type="http://schemas.openxmlformats.org/officeDocument/2006/relationships/font" Target="fonts/font46.fntdata"/><Relationship Id="rId7" Type="http://schemas.openxmlformats.org/officeDocument/2006/relationships/slide" Target="slides/slide6.xml"/><Relationship Id="rId71" Type="http://schemas.openxmlformats.org/officeDocument/2006/relationships/font" Target="fonts/font4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dog bark is explosive and intermittent, explosive difficult because not enough time to train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he encoder-decoder architecture extracts useful features in the encoder parts, while the decoder parts recover the corresponding target using extracted features from the encoder parts. Moreover, the long skip-connections guarantee features from the bottom of the U-Net can be flowed to the Transposed Convolution layer to recover patterns of the speech. 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34A8-C60F-EB41-9565-29558B0B4285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47AF-6D76-9A4D-ABD7-BC4374E987C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75BA-6462-104B-A257-7497FCD33808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8249-8F36-6B41-84B4-FCC7D4485A9B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AEA7-EEF3-3248-BCB4-300BEF12763B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824F-AB69-E340-B412-02A4AD11CE86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ABB0-18BC-AD44-AC6E-F717D36DAE64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D178-71F8-324D-8C56-15004552BE33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29200" y="9639300"/>
            <a:ext cx="2133600" cy="365125"/>
          </a:xfrm>
        </p:spPr>
        <p:txBody>
          <a:bodyPr/>
          <a:lstStyle/>
          <a:p>
            <a:fld id="{A14293E2-BF46-7643-A531-90541EEA21C3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96200" y="9639300"/>
            <a:ext cx="2895600" cy="365125"/>
          </a:xfrm>
        </p:spPr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52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B377-A845-3047-8704-918EC8D5E57C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1FFD-BC07-7248-9AE3-A12321A0956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0" y="96257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1C5F6-C99E-C548-9E41-94572B47628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962576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Integrated Speech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96257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11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1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15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9.svg"/><Relationship Id="rId10" Type="http://schemas.openxmlformats.org/officeDocument/2006/relationships/image" Target="../media/image15.svg"/><Relationship Id="rId4" Type="http://schemas.openxmlformats.org/officeDocument/2006/relationships/image" Target="../media/image4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sv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49.svg"/><Relationship Id="rId4" Type="http://schemas.openxmlformats.org/officeDocument/2006/relationships/image" Target="../media/image76.jpe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svg"/><Relationship Id="rId7" Type="http://schemas.openxmlformats.org/officeDocument/2006/relationships/image" Target="../media/image3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10" Type="http://schemas.openxmlformats.org/officeDocument/2006/relationships/image" Target="../media/image81.jpeg"/><Relationship Id="rId4" Type="http://schemas.openxmlformats.org/officeDocument/2006/relationships/image" Target="../media/image2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9.svg"/><Relationship Id="rId7" Type="http://schemas.openxmlformats.org/officeDocument/2006/relationships/image" Target="../media/image3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10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5.svg"/><Relationship Id="rId7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89.svg"/><Relationship Id="rId5" Type="http://schemas.openxmlformats.org/officeDocument/2006/relationships/image" Target="../media/image10.png"/><Relationship Id="rId10" Type="http://schemas.openxmlformats.org/officeDocument/2006/relationships/image" Target="../media/image88.png"/><Relationship Id="rId4" Type="http://schemas.openxmlformats.org/officeDocument/2006/relationships/image" Target="../media/image15.sv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5.sv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openxmlformats.org/officeDocument/2006/relationships/image" Target="../media/image115.png"/><Relationship Id="rId18" Type="http://schemas.openxmlformats.org/officeDocument/2006/relationships/image" Target="../media/image13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17" Type="http://schemas.openxmlformats.org/officeDocument/2006/relationships/image" Target="../media/image12.png"/><Relationship Id="rId2" Type="http://schemas.openxmlformats.org/officeDocument/2006/relationships/image" Target="../media/image104.jpeg"/><Relationship Id="rId16" Type="http://schemas.openxmlformats.org/officeDocument/2006/relationships/image" Target="../media/image11.svg"/><Relationship Id="rId20" Type="http://schemas.openxmlformats.org/officeDocument/2006/relationships/image" Target="../media/image1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0.png"/><Relationship Id="rId10" Type="http://schemas.openxmlformats.org/officeDocument/2006/relationships/image" Target="../media/image112.svg"/><Relationship Id="rId19" Type="http://schemas.openxmlformats.org/officeDocument/2006/relationships/image" Target="../media/image117.png"/><Relationship Id="rId4" Type="http://schemas.openxmlformats.org/officeDocument/2006/relationships/image" Target="../media/image106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12" Type="http://schemas.openxmlformats.org/officeDocument/2006/relationships/image" Target="../media/image18.jpeg"/><Relationship Id="rId2" Type="http://schemas.openxmlformats.org/officeDocument/2006/relationships/video" Target="https://youtu.be/-bivNnNwRvk" TargetMode="External"/><Relationship Id="rId16" Type="http://schemas.openxmlformats.org/officeDocument/2006/relationships/image" Target="../media/image22.svg"/><Relationship Id="rId1" Type="http://schemas.openxmlformats.org/officeDocument/2006/relationships/video" Target="https://youtu.be/l0cu7VqBwEU" TargetMode="Externa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5.svg"/><Relationship Id="rId7" Type="http://schemas.openxmlformats.org/officeDocument/2006/relationships/image" Target="../media/image39.svg"/><Relationship Id="rId12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.sv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96787" y="3250235"/>
            <a:ext cx="12298237" cy="4543803"/>
          </a:xfrm>
          <a:prstGeom prst="rect">
            <a:avLst/>
          </a:prstGeom>
          <a:solidFill>
            <a:srgbClr val="FDD05A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6106" y="8928023"/>
            <a:ext cx="1680344" cy="16803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898657" y="536804"/>
            <a:ext cx="3023719" cy="30237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10402" y="4153711"/>
            <a:ext cx="10881243" cy="282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199">
                <a:solidFill>
                  <a:srgbClr val="1C2529"/>
                </a:solidFill>
                <a:latin typeface="Libre Franklin Black Bold"/>
              </a:rPr>
              <a:t>SPEECH ENHANCEMENT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8290" y="1741641"/>
            <a:ext cx="123073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92">
                <a:solidFill>
                  <a:srgbClr val="E6DCCA"/>
                </a:solidFill>
                <a:latin typeface="Libre Franklin Light Bold"/>
              </a:rPr>
              <a:t>MAXIM INTEGRATED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6567" y="9015095"/>
            <a:ext cx="95689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34">
                <a:solidFill>
                  <a:srgbClr val="E6DCCA"/>
                </a:solidFill>
                <a:latin typeface="Libre Franklin Light"/>
              </a:rPr>
              <a:t>Stella Cao, Renjie Liu, Huaxuan Wang, Curtis Zhuang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0452473-2DDB-024E-AC10-BA28301C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0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48558" b="12134"/>
          <a:stretch>
            <a:fillRect/>
          </a:stretch>
        </p:blipFill>
        <p:spPr>
          <a:xfrm>
            <a:off x="-445735" y="-913434"/>
            <a:ext cx="18920105" cy="495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45556"/>
            <a:ext cx="15745786" cy="148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4"/>
              </a:lnSpc>
            </a:pPr>
            <a:r>
              <a:rPr lang="en-US" sz="4800" spc="288">
                <a:solidFill>
                  <a:srgbClr val="1C2529"/>
                </a:solidFill>
                <a:latin typeface="Libre Franklin Black Bold"/>
              </a:rPr>
              <a:t>Current Strategies for Speech Enhancement</a:t>
            </a:r>
          </a:p>
          <a:p>
            <a:pPr>
              <a:lnSpc>
                <a:spcPts val="5904"/>
              </a:lnSpc>
            </a:pPr>
            <a:endParaRPr lang="en-US" sz="4800" spc="288">
              <a:solidFill>
                <a:srgbClr val="1C2529"/>
              </a:solidFill>
              <a:latin typeface="Libre Franklin Blac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60456" y="4582964"/>
            <a:ext cx="5528741" cy="61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-254814" y="4041366"/>
            <a:ext cx="18797629" cy="6245634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6" name="TextBox 6"/>
          <p:cNvSpPr txBox="1"/>
          <p:nvPr/>
        </p:nvSpPr>
        <p:spPr>
          <a:xfrm>
            <a:off x="2160456" y="5408019"/>
            <a:ext cx="552874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DD05A"/>
                </a:solidFill>
                <a:latin typeface="Aileron Regular"/>
              </a:rPr>
              <a:t>Mapping-based (End to End)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4578" y="6352088"/>
            <a:ext cx="6660497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Map a non-linear function from the noisy speech into the enhanced clean speech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Less sensitive to SNR variations</a:t>
            </a:r>
          </a:p>
          <a:p>
            <a:pPr marL="561340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Reconstruct the target output from the observed input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2162" y="5472126"/>
            <a:ext cx="560911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DD05A"/>
                </a:solidFill>
                <a:latin typeface="Aileron Regular"/>
              </a:rPr>
              <a:t>Mask-based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02162" y="6299835"/>
            <a:ext cx="6957138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Estimate a mask to filter to the input spectrogram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Different types of mask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Ideal binary mask (IBM)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Ideal ratio mask (IRM)</a:t>
            </a:r>
          </a:p>
          <a:p>
            <a:pPr>
              <a:lnSpc>
                <a:spcPts val="3900"/>
              </a:lnSpc>
            </a:pPr>
            <a:endParaRPr lang="en-US" sz="2600" spc="12">
              <a:solidFill>
                <a:srgbClr val="E6DCCA"/>
              </a:solidFill>
              <a:latin typeface="Arimo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737129" y="2974490"/>
            <a:ext cx="2318246" cy="231823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50630" y="2974490"/>
            <a:ext cx="2318246" cy="231823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929" r="-1992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302162" y="4647071"/>
            <a:ext cx="5609115" cy="61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endParaRPr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35730" y="-1548219"/>
            <a:ext cx="3546632" cy="354663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41968" y="9601591"/>
            <a:ext cx="185370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E6DCCA"/>
                </a:solidFill>
                <a:latin typeface="Montserrat"/>
              </a:rPr>
              <a:t>(Asri et.al 2021)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597DA3B4-8C06-864F-80A0-A7515ABE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BEDF-200E-8E48-BA2B-76143210F1D7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320831A-A7F5-FB49-9070-F9294C1D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756DC3A-1562-7C43-808C-A4853AF8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48558" b="12134"/>
          <a:stretch>
            <a:fillRect/>
          </a:stretch>
        </p:blipFill>
        <p:spPr>
          <a:xfrm>
            <a:off x="-445735" y="-913434"/>
            <a:ext cx="18920105" cy="4954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254814" y="4041366"/>
            <a:ext cx="18797629" cy="6245634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99987" y="2891665"/>
            <a:ext cx="2318246" cy="231823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600216" y="2891665"/>
            <a:ext cx="2318246" cy="231823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840" b="-284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60453" y="4487044"/>
            <a:ext cx="7797772" cy="4887454"/>
            <a:chOff x="0" y="0"/>
            <a:chExt cx="10397029" cy="65166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10397029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66723"/>
              <a:ext cx="10397029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DD05A"/>
                  </a:solidFill>
                  <a:latin typeface="Aileron Regular"/>
                </a:rPr>
                <a:t>R-CED - CNN Model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20">
                  <a:solidFill>
                    <a:srgbClr val="FDD05A"/>
                  </a:solidFill>
                  <a:latin typeface="Aileron Regular"/>
                </a:rPr>
                <a:t> (Park &amp; Lee 2016)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00560"/>
              <a:ext cx="10397029" cy="391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CNN models have lesser number of parameters and can be used in embedded devices</a:t>
              </a:r>
            </a:p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12">
                  <a:solidFill>
                    <a:srgbClr val="E6DCCA"/>
                  </a:solidFill>
                  <a:latin typeface="Arimo"/>
                </a:rPr>
                <a:t>CNN models has encoder and decoder structure which is suitable for generation tasks</a:t>
              </a:r>
            </a:p>
            <a:p>
              <a:pPr marL="561340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12">
                  <a:solidFill>
                    <a:srgbClr val="E6DCCA"/>
                  </a:solidFill>
                  <a:latin typeface="Arimo"/>
                </a:rPr>
                <a:t>Can perform either mapping-based or mask-based tasks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7922" y="4487044"/>
            <a:ext cx="8382375" cy="6373354"/>
            <a:chOff x="0" y="0"/>
            <a:chExt cx="11176500" cy="84978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23825"/>
              <a:ext cx="11176500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6723"/>
              <a:ext cx="11176500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DD05A"/>
                  </a:solidFill>
                  <a:latin typeface="Aileron Regular"/>
                </a:rPr>
                <a:t>U-Net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20">
                  <a:solidFill>
                    <a:srgbClr val="FDD05A"/>
                  </a:solidFill>
                  <a:latin typeface="Aileron Regular"/>
                </a:rPr>
                <a:t> (Stroller, Ewert &amp; Dixon 2018)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600560"/>
              <a:ext cx="11176500" cy="5897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U-Net strucutre is a symmetric convolutional network investigating end-to-end source separation </a:t>
              </a:r>
            </a:p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12">
                  <a:solidFill>
                    <a:srgbClr val="E6DCCA"/>
                  </a:solidFill>
                  <a:latin typeface="Arimo"/>
                </a:rPr>
                <a:t>The architecture's encoder captures context and the symmetric expanding path enables precise localization with its skip-connection which retains information both from the bottlenet and the convolutioned counterpart</a:t>
              </a:r>
            </a:p>
            <a:p>
              <a:pPr>
                <a:lnSpc>
                  <a:spcPts val="3900"/>
                </a:lnSpc>
              </a:pPr>
              <a:endParaRPr lang="en-US" sz="2600" spc="12">
                <a:solidFill>
                  <a:srgbClr val="E6DCCA"/>
                </a:solidFill>
                <a:latin typeface="Arimo"/>
              </a:endParaRPr>
            </a:p>
            <a:p>
              <a:pPr>
                <a:lnSpc>
                  <a:spcPts val="3900"/>
                </a:lnSpc>
              </a:pPr>
              <a:endParaRPr lang="en-US" sz="2600" spc="12">
                <a:solidFill>
                  <a:srgbClr val="E6DCCA"/>
                </a:solidFill>
                <a:latin typeface="Arimo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35730" y="-1548219"/>
            <a:ext cx="3546632" cy="35466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675171"/>
            <a:ext cx="14315044" cy="148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4"/>
              </a:lnSpc>
            </a:pPr>
            <a:r>
              <a:rPr lang="en-US" sz="4800" spc="288">
                <a:solidFill>
                  <a:srgbClr val="1C2529"/>
                </a:solidFill>
                <a:latin typeface="Libre Franklin Black Bold"/>
              </a:rPr>
              <a:t>Convolution Models Suit better than GRU and GAN for its efficiency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CA893545-135D-554E-BDA7-04918FA3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6413-5462-CC42-A232-EA9F06A3F998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03443C1E-2B06-B34D-93C6-78BBAF50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F7F0FB95-CF9A-D444-8916-714633D6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2911" y="-2444486"/>
            <a:ext cx="5685822" cy="56858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764" r="1443" b="41837"/>
          <a:stretch>
            <a:fillRect/>
          </a:stretch>
        </p:blipFill>
        <p:spPr>
          <a:xfrm>
            <a:off x="2678291" y="2016458"/>
            <a:ext cx="1761600" cy="29309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474777" y="0"/>
            <a:ext cx="7813223" cy="10674775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5" name="Group 5"/>
          <p:cNvGrpSpPr/>
          <p:nvPr/>
        </p:nvGrpSpPr>
        <p:grpSpPr>
          <a:xfrm>
            <a:off x="10575141" y="5156172"/>
            <a:ext cx="7342790" cy="4703543"/>
            <a:chOff x="0" y="0"/>
            <a:chExt cx="9790387" cy="6271391"/>
          </a:xfrm>
        </p:grpSpPr>
        <p:sp>
          <p:nvSpPr>
            <p:cNvPr id="6" name="TextBox 6"/>
            <p:cNvSpPr txBox="1"/>
            <p:nvPr/>
          </p:nvSpPr>
          <p:spPr>
            <a:xfrm>
              <a:off x="6673939" y="-28575"/>
              <a:ext cx="1451250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White Noise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94428" y="2778195"/>
              <a:ext cx="1495959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Dog Barking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673939" y="5584966"/>
              <a:ext cx="1477156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Baby Crying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66830" y="5584966"/>
              <a:ext cx="732258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Siren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78195"/>
              <a:ext cx="1812470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Engine Sounds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91417" y="-28575"/>
              <a:ext cx="1741542" cy="68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Traffic Sounds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E6DCCA"/>
                  </a:solidFill>
                  <a:latin typeface="Aileron Regular Bold"/>
                </a:rPr>
                <a:t>16.7%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2345869" y="428116"/>
              <a:ext cx="5415159" cy="5415159"/>
              <a:chOff x="0" y="0"/>
              <a:chExt cx="2540000" cy="254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00" y="0"/>
                <a:ext cx="113021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30215" h="1270000">
                    <a:moveTo>
                      <a:pt x="0" y="0"/>
                    </a:moveTo>
                    <a:cubicBezTo>
                      <a:pt x="476491" y="0"/>
                      <a:pt x="912891" y="266718"/>
                      <a:pt x="1130215" y="69076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635000"/>
                <a:ext cx="1338098" cy="1324176"/>
              </a:xfrm>
              <a:custGeom>
                <a:avLst/>
                <a:gdLst/>
                <a:ahLst/>
                <a:cxnLst/>
                <a:rect l="l" t="t" r="r" b="b"/>
                <a:pathLst>
                  <a:path w="1338098" h="1324176">
                    <a:moveTo>
                      <a:pt x="1099852" y="0"/>
                    </a:moveTo>
                    <a:cubicBezTo>
                      <a:pt x="1338098" y="412653"/>
                      <a:pt x="1325313" y="923946"/>
                      <a:pt x="1066741" y="1324176"/>
                    </a:cubicBezTo>
                    <a:lnTo>
                      <a:pt x="0" y="635000"/>
                    </a:lnTo>
                    <a:close/>
                  </a:path>
                </a:pathLst>
              </a:custGeom>
              <a:solidFill>
                <a:srgbClr val="D4D4D4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206526" y="1270000"/>
                <a:ext cx="1163326" cy="1292228"/>
              </a:xfrm>
              <a:custGeom>
                <a:avLst/>
                <a:gdLst/>
                <a:ahLst/>
                <a:cxnLst/>
                <a:rect l="l" t="t" r="r" b="b"/>
                <a:pathLst>
                  <a:path w="1163326" h="1292228">
                    <a:moveTo>
                      <a:pt x="1163326" y="635000"/>
                    </a:moveTo>
                    <a:cubicBezTo>
                      <a:pt x="925081" y="1047653"/>
                      <a:pt x="475896" y="129222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39785" y="1270000"/>
                <a:ext cx="113021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30215" h="1270000">
                    <a:moveTo>
                      <a:pt x="1130215" y="1270000"/>
                    </a:moveTo>
                    <a:cubicBezTo>
                      <a:pt x="653724" y="1270000"/>
                      <a:pt x="217324" y="1003282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68098" y="580824"/>
                <a:ext cx="1338098" cy="1324176"/>
              </a:xfrm>
              <a:custGeom>
                <a:avLst/>
                <a:gdLst/>
                <a:ahLst/>
                <a:cxnLst/>
                <a:rect l="l" t="t" r="r" b="b"/>
                <a:pathLst>
                  <a:path w="1338098" h="1324176">
                    <a:moveTo>
                      <a:pt x="238246" y="1324176"/>
                    </a:moveTo>
                    <a:cubicBezTo>
                      <a:pt x="0" y="911523"/>
                      <a:pt x="12785" y="400230"/>
                      <a:pt x="271357" y="0"/>
                    </a:cubicBezTo>
                    <a:lnTo>
                      <a:pt x="1338098" y="689176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70148" y="0"/>
                <a:ext cx="109985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99852" h="1270000">
                    <a:moveTo>
                      <a:pt x="0" y="635000"/>
                    </a:moveTo>
                    <a:cubicBezTo>
                      <a:pt x="226841" y="242100"/>
                      <a:pt x="646043" y="45"/>
                      <a:pt x="1099725" y="0"/>
                    </a:cubicBezTo>
                    <a:lnTo>
                      <a:pt x="1099852" y="1270000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26677">
            <a:off x="12084162" y="2783701"/>
            <a:ext cx="2089138" cy="229346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68449">
            <a:off x="10731494" y="592320"/>
            <a:ext cx="2530523" cy="210723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55922">
            <a:off x="15902284" y="295848"/>
            <a:ext cx="2077299" cy="167317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121281" y="2163003"/>
            <a:ext cx="1309491" cy="146089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348728">
            <a:off x="16603436" y="3785763"/>
            <a:ext cx="1311727" cy="116386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612121" y="571500"/>
            <a:ext cx="1914929" cy="181047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42911" y="571500"/>
            <a:ext cx="800734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119">
                <a:solidFill>
                  <a:srgbClr val="1C2529"/>
                </a:solidFill>
                <a:latin typeface="Libre Franklin Black"/>
              </a:rPr>
              <a:t>We mixed 6 noise types with clean speech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36417" y="3313214"/>
            <a:ext cx="7749741" cy="2108959"/>
            <a:chOff x="0" y="0"/>
            <a:chExt cx="10332988" cy="2811945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76200"/>
              <a:ext cx="10332988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105">
                  <a:solidFill>
                    <a:srgbClr val="1C2529"/>
                  </a:solidFill>
                  <a:latin typeface="Aileron Heavy"/>
                </a:rPr>
                <a:t>Speech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34860"/>
              <a:ext cx="10332988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7">
                  <a:solidFill>
                    <a:srgbClr val="1C2529"/>
                  </a:solidFill>
                  <a:latin typeface="Aileron Regular"/>
                </a:rPr>
                <a:t>OpenSLR LibriSpeech ASR corpus data which contains corpus of read English speech divided into train (100 hours) and validation (5 hours).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6417" y="5860209"/>
            <a:ext cx="7420501" cy="3730802"/>
            <a:chOff x="0" y="0"/>
            <a:chExt cx="9894001" cy="497440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76200"/>
              <a:ext cx="9894001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105">
                  <a:solidFill>
                    <a:srgbClr val="1C2529"/>
                  </a:solidFill>
                  <a:latin typeface="Aileron Heavy"/>
                </a:rPr>
                <a:t>Noise (from Youtube)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36743"/>
              <a:ext cx="9894001" cy="4137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spc="27">
                  <a:solidFill>
                    <a:srgbClr val="1C2529"/>
                  </a:solidFill>
                  <a:latin typeface="Aileron Regular Bold"/>
                </a:rPr>
                <a:t>Stationary:</a:t>
              </a:r>
            </a:p>
            <a:p>
              <a:pPr>
                <a:lnSpc>
                  <a:spcPts val="4199"/>
                </a:lnSpc>
              </a:pPr>
              <a:r>
                <a:rPr lang="en-US" sz="2799" spc="12">
                  <a:solidFill>
                    <a:srgbClr val="1C2529"/>
                  </a:solidFill>
                  <a:latin typeface="Arimo"/>
                </a:rPr>
                <a:t> White</a:t>
              </a:r>
            </a:p>
            <a:p>
              <a:pPr>
                <a:lnSpc>
                  <a:spcPts val="4199"/>
                </a:lnSpc>
              </a:pPr>
              <a:r>
                <a:rPr lang="en-US" sz="2799" spc="27">
                  <a:solidFill>
                    <a:srgbClr val="1C2529"/>
                  </a:solidFill>
                  <a:latin typeface="Aileron Regular Bold"/>
                </a:rPr>
                <a:t>Quasi-Stationary:</a:t>
              </a:r>
            </a:p>
            <a:p>
              <a:pPr>
                <a:lnSpc>
                  <a:spcPts val="4199"/>
                </a:lnSpc>
              </a:pPr>
              <a:r>
                <a:rPr lang="en-US" sz="2799" spc="27">
                  <a:solidFill>
                    <a:srgbClr val="1C2529"/>
                  </a:solidFill>
                  <a:latin typeface="Aileron Regular"/>
                </a:rPr>
                <a:t>Siren</a:t>
              </a:r>
            </a:p>
            <a:p>
              <a:pPr>
                <a:lnSpc>
                  <a:spcPts val="4199"/>
                </a:lnSpc>
              </a:pPr>
              <a:r>
                <a:rPr lang="en-US" sz="2799" spc="12">
                  <a:solidFill>
                    <a:srgbClr val="1C2529"/>
                  </a:solidFill>
                  <a:latin typeface="Arimo Bold"/>
                </a:rPr>
                <a:t>Non-Stationary:</a:t>
              </a:r>
            </a:p>
            <a:p>
              <a:pPr>
                <a:lnSpc>
                  <a:spcPts val="4200"/>
                </a:lnSpc>
              </a:pPr>
              <a:r>
                <a:rPr lang="en-US" sz="2800" spc="12">
                  <a:solidFill>
                    <a:srgbClr val="1C2529"/>
                  </a:solidFill>
                  <a:latin typeface="Arimo"/>
                </a:rPr>
                <a:t>Traffic, Baby crying, Dog barking, Diesel truck</a:t>
              </a:r>
            </a:p>
          </p:txBody>
        </p:sp>
      </p:grpSp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B006272F-33B6-964C-B9F3-9FD1F34C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327-B94F-0549-87EB-0C7D5133C99B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CE673C74-3417-7E42-9FDA-8E7BA2A9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5" name="页脚占位符 34">
            <a:extLst>
              <a:ext uri="{FF2B5EF4-FFF2-40B4-BE49-F238E27FC236}">
                <a16:creationId xmlns:a16="http://schemas.microsoft.com/office/drawing/2014/main" id="{E8438058-8A2C-604C-A77D-46CEBF80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l="19099" r="19099"/>
          <a:stretch>
            <a:fillRect/>
          </a:stretch>
        </p:blipFill>
        <p:spPr>
          <a:xfrm>
            <a:off x="-386798" y="-292844"/>
            <a:ext cx="10075942" cy="108726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49217" y="4974555"/>
            <a:ext cx="10164951" cy="2245546"/>
            <a:chOff x="0" y="0"/>
            <a:chExt cx="13553268" cy="299406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3553268" cy="2994062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12748" y="629621"/>
              <a:ext cx="11140235" cy="1868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79"/>
                </a:lnSpc>
              </a:pPr>
              <a:r>
                <a:rPr lang="en-US" sz="5499">
                  <a:solidFill>
                    <a:srgbClr val="1C2529"/>
                  </a:solidFill>
                  <a:latin typeface="Libre Franklin Black Bold"/>
                </a:rPr>
                <a:t>End-to-End </a:t>
              </a:r>
            </a:p>
            <a:p>
              <a:pPr>
                <a:lnSpc>
                  <a:spcPts val="5279"/>
                </a:lnSpc>
              </a:pPr>
              <a:r>
                <a:rPr lang="en-US" sz="5499">
                  <a:solidFill>
                    <a:srgbClr val="1C2529"/>
                  </a:solidFill>
                  <a:latin typeface="Libre Franklin Black Bold"/>
                </a:rPr>
                <a:t>Speech Enhancement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81059" y="-1678241"/>
            <a:ext cx="3356482" cy="33564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1764" r="1443" b="41837"/>
          <a:stretch>
            <a:fillRect/>
          </a:stretch>
        </p:blipFill>
        <p:spPr>
          <a:xfrm>
            <a:off x="10489644" y="9522697"/>
            <a:ext cx="1572846" cy="261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4806"/>
          <a:stretch>
            <a:fillRect/>
          </a:stretch>
        </p:blipFill>
        <p:spPr>
          <a:xfrm>
            <a:off x="0" y="0"/>
            <a:ext cx="18288000" cy="394437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04945" y="4917505"/>
            <a:ext cx="6933204" cy="4866877"/>
            <a:chOff x="0" y="0"/>
            <a:chExt cx="9244272" cy="64891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9244272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5">
                  <a:solidFill>
                    <a:srgbClr val="FDD05A"/>
                  </a:solidFill>
                  <a:latin typeface="Aileron Heavy Bold"/>
                </a:rPr>
                <a:t>PyTorch Data Pipeline Modules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72739" y="1377305"/>
              <a:ext cx="489181" cy="48918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72739" y="2126113"/>
              <a:ext cx="489181" cy="48918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72739" y="2903559"/>
              <a:ext cx="489181" cy="48918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72739" y="3630919"/>
              <a:ext cx="489181" cy="489181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72739" y="4418725"/>
              <a:ext cx="489181" cy="48918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72739" y="5190638"/>
              <a:ext cx="489181" cy="489181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940136" y="1166599"/>
              <a:ext cx="8304136" cy="5322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Read clean speech and noise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Generate noisy speech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Apply STFT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Perform Sliding Window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Fit Speech Enhancement Model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Arimo"/>
                </a:rPr>
                <a:t>Recover speech using ISTFT</a:t>
              </a:r>
            </a:p>
            <a:p>
              <a:pPr>
                <a:lnSpc>
                  <a:spcPts val="4800"/>
                </a:lnSpc>
              </a:pPr>
              <a:endParaRPr lang="en-US" sz="3000" spc="30">
                <a:solidFill>
                  <a:srgbClr val="E6DCCA"/>
                </a:solidFill>
                <a:latin typeface="Arim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5014" y="1393719"/>
              <a:ext cx="201216" cy="418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16722" y="2142528"/>
              <a:ext cx="201216" cy="418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16722" y="2919974"/>
              <a:ext cx="201216" cy="418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Aileron Regular Bold"/>
                </a:rPr>
                <a:t>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16722" y="3647333"/>
              <a:ext cx="201216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4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16722" y="4435139"/>
              <a:ext cx="201216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5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16722" y="5207052"/>
              <a:ext cx="201216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ileron Regular Bold"/>
                </a:rPr>
                <a:t>6</a:t>
              </a:r>
            </a:p>
          </p:txBody>
        </p:sp>
      </p:grpSp>
      <p:sp>
        <p:nvSpPr>
          <p:cNvPr id="30" name="日期占位符 29">
            <a:extLst>
              <a:ext uri="{FF2B5EF4-FFF2-40B4-BE49-F238E27FC236}">
                <a16:creationId xmlns:a16="http://schemas.microsoft.com/office/drawing/2014/main" id="{A406EC3E-1812-6A4F-BA8B-54A0AE5D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EEFC-AB38-DD47-8917-23EA5C05B4E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64EF20C4-14A6-7D49-998C-23CD9230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2" name="页脚占位符 31">
            <a:extLst>
              <a:ext uri="{FF2B5EF4-FFF2-40B4-BE49-F238E27FC236}">
                <a16:creationId xmlns:a16="http://schemas.microsoft.com/office/drawing/2014/main" id="{3C68A2E1-5351-2E45-AE8A-5A791A7E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2830" y="-193888"/>
            <a:ext cx="10788271" cy="10674775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9135243" y="1038225"/>
            <a:ext cx="8783430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Feature Engineering</a:t>
            </a:r>
          </a:p>
          <a:p>
            <a:pPr>
              <a:lnSpc>
                <a:spcPts val="4680"/>
              </a:lnSpc>
            </a:pPr>
            <a:r>
              <a:rPr lang="en-US" sz="3900" spc="117">
                <a:solidFill>
                  <a:srgbClr val="1C2529"/>
                </a:solidFill>
                <a:latin typeface="Libre Franklin Black"/>
              </a:rPr>
              <a:t>- Fourier Transform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74937" y="3850641"/>
            <a:ext cx="8124057" cy="2585717"/>
            <a:chOff x="0" y="0"/>
            <a:chExt cx="10832075" cy="3447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0832075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1C2529"/>
                  </a:solidFill>
                  <a:latin typeface="Aileron Heavy"/>
                </a:rPr>
                <a:t>Parameter of STFT: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53698"/>
              <a:ext cx="10832075" cy="219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29">
                  <a:solidFill>
                    <a:srgbClr val="1C2529"/>
                  </a:solidFill>
                  <a:latin typeface="Aileron Regular"/>
                </a:rPr>
                <a:t>Window Length: 512 (32 ms)</a:t>
              </a:r>
            </a:p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13">
                  <a:solidFill>
                    <a:srgbClr val="1C2529"/>
                  </a:solidFill>
                  <a:latin typeface="Arimo"/>
                </a:rPr>
                <a:t>Number of FFT: 512 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13">
                  <a:solidFill>
                    <a:srgbClr val="1C2529"/>
                  </a:solidFill>
                  <a:latin typeface="Arimo"/>
                </a:rPr>
                <a:t>Hop Length: 128 (8 ms)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67440" y="8282933"/>
            <a:ext cx="2776523" cy="27765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54809" y="-402280"/>
            <a:ext cx="2060645" cy="20606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26195" y="2486671"/>
            <a:ext cx="2776523" cy="277652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144000" y="7099839"/>
            <a:ext cx="8124057" cy="2631437"/>
            <a:chOff x="0" y="0"/>
            <a:chExt cx="10832075" cy="35085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0832075" cy="2361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1C2529"/>
                  </a:solidFill>
                  <a:latin typeface="Aileron Heavy"/>
                </a:rPr>
                <a:t>Transform speech to magnitude (real-valued) and phase (complex-valued)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3898"/>
              <a:ext cx="10832075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2513" y="1147549"/>
            <a:ext cx="6915120" cy="799190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1764" r="1443" b="41837"/>
          <a:stretch>
            <a:fillRect/>
          </a:stretch>
        </p:blipFill>
        <p:spPr>
          <a:xfrm>
            <a:off x="9135243" y="2659127"/>
            <a:ext cx="1761600" cy="293090"/>
          </a:xfrm>
          <a:prstGeom prst="rect">
            <a:avLst/>
          </a:prstGeom>
        </p:spPr>
      </p:pic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B33645A0-52EB-364C-B003-2DC4E99F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6396F-C2E2-9F46-BAB1-10B566FADA48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F50BD5F-2322-774F-A757-2C9B461D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A7A7C69E-4E77-984D-8038-B62A4959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24115" y="8268980"/>
            <a:ext cx="3708260" cy="37082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09944" y="-499022"/>
            <a:ext cx="10869212" cy="108692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9946" y="1038225"/>
            <a:ext cx="889979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Feature Engineering</a:t>
            </a:r>
          </a:p>
          <a:p>
            <a:pPr>
              <a:lnSpc>
                <a:spcPts val="4560"/>
              </a:lnSpc>
            </a:pPr>
            <a:r>
              <a:rPr lang="en-US" sz="3800" spc="114">
                <a:solidFill>
                  <a:srgbClr val="1C2529"/>
                </a:solidFill>
                <a:latin typeface="Libre Franklin Black"/>
              </a:rPr>
              <a:t>- Sliding Window &amp; Masking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1764" r="1443" b="41837"/>
          <a:stretch>
            <a:fillRect/>
          </a:stretch>
        </p:blipFill>
        <p:spPr>
          <a:xfrm>
            <a:off x="3570955" y="8965210"/>
            <a:ext cx="1761600" cy="2930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94550" y="1728788"/>
            <a:ext cx="9164244" cy="21803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94550" y="4516734"/>
            <a:ext cx="9164244" cy="44484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563617">
            <a:off x="16943866" y="8616868"/>
            <a:ext cx="2060645" cy="206064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08662" y="4152795"/>
            <a:ext cx="7601283" cy="1565578"/>
            <a:chOff x="0" y="0"/>
            <a:chExt cx="10135044" cy="20874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0135044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1C2529"/>
                  </a:solidFill>
                  <a:latin typeface="Aileron Heavy"/>
                </a:rPr>
                <a:t>Sliding Window: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778"/>
              <a:ext cx="10135044" cy="134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just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1C2529"/>
                  </a:solidFill>
                  <a:latin typeface="Aileron Regular"/>
                </a:rPr>
                <a:t>Fix time dimension</a:t>
              </a:r>
            </a:p>
            <a:p>
              <a:pPr marL="604520" lvl="1" indent="-302260" algn="just">
                <a:lnSpc>
                  <a:spcPts val="4200"/>
                </a:lnSpc>
                <a:buFont typeface="Arial"/>
                <a:buChar char="•"/>
              </a:pPr>
              <a:r>
                <a:rPr lang="en-US" sz="2800" spc="12">
                  <a:solidFill>
                    <a:srgbClr val="1C2529"/>
                  </a:solidFill>
                  <a:latin typeface="Arimo"/>
                </a:rPr>
                <a:t>Create temporal context as model inputs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8662" y="6388821"/>
            <a:ext cx="6207220" cy="1565578"/>
            <a:chOff x="0" y="0"/>
            <a:chExt cx="8276293" cy="20874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8276293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1C2529"/>
                  </a:solidFill>
                  <a:latin typeface="Aileron Heavy"/>
                </a:rPr>
                <a:t>Ideal Ratio Mask (IRM):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3778"/>
              <a:ext cx="8276293" cy="134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just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1C2529"/>
                  </a:solidFill>
                  <a:latin typeface="Aileron Regular"/>
                </a:rPr>
                <a:t>Label of the model</a:t>
              </a:r>
            </a:p>
            <a:p>
              <a:pPr marL="604520" lvl="1" indent="-302260" algn="just">
                <a:lnSpc>
                  <a:spcPts val="4200"/>
                </a:lnSpc>
                <a:buFont typeface="Arial"/>
                <a:buChar char="•"/>
              </a:pPr>
              <a:r>
                <a:rPr lang="en-US" sz="2800" spc="12">
                  <a:solidFill>
                    <a:srgbClr val="1C2529"/>
                  </a:solidFill>
                  <a:latin typeface="Arimo"/>
                </a:rPr>
                <a:t>Smoothed version of IBM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1764" r="1443" b="41837"/>
          <a:stretch>
            <a:fillRect/>
          </a:stretch>
        </p:blipFill>
        <p:spPr>
          <a:xfrm>
            <a:off x="1019946" y="2672399"/>
            <a:ext cx="1761600" cy="293090"/>
          </a:xfrm>
          <a:prstGeom prst="rect">
            <a:avLst/>
          </a:prstGeom>
        </p:spPr>
      </p:pic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74AB50E2-A7B4-F045-A651-08DF93ED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C4-F08F-5A4B-BFD9-BE8FBCAA9150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805877BC-A345-5C49-AADE-646A9C42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EBD6CE6A-BBAA-0644-AE0C-96BE348E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7084372" cy="3334437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1503864" y="1610068"/>
            <a:ext cx="6134043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What the Basic Model Looks like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5451" y="8751372"/>
            <a:ext cx="3603677" cy="36036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81271" y="5405185"/>
            <a:ext cx="2234158" cy="22341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953832" y="9805968"/>
            <a:ext cx="1572846" cy="261685"/>
            <a:chOff x="0" y="0"/>
            <a:chExt cx="2097128" cy="34891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1764" r="1443" b="41837"/>
            <a:stretch>
              <a:fillRect/>
            </a:stretch>
          </p:blipFill>
          <p:spPr>
            <a:xfrm>
              <a:off x="0" y="0"/>
              <a:ext cx="2097128" cy="34891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41847" y="0"/>
              <a:ext cx="1413434" cy="34891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90000"/>
          </a:blip>
          <a:srcRect t="496" b="496"/>
          <a:stretch>
            <a:fillRect/>
          </a:stretch>
        </p:blipFill>
        <p:spPr>
          <a:xfrm>
            <a:off x="1028700" y="4528404"/>
            <a:ext cx="7099410" cy="47298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740255" y="0"/>
            <a:ext cx="9547745" cy="10287000"/>
            <a:chOff x="0" y="0"/>
            <a:chExt cx="12730326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alphaModFix amt="30000"/>
            </a:blip>
            <a:srcRect l="20460" r="17644"/>
            <a:stretch>
              <a:fillRect/>
            </a:stretch>
          </p:blipFill>
          <p:spPr>
            <a:xfrm>
              <a:off x="0" y="0"/>
              <a:ext cx="12730326" cy="137160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553993" y="1396628"/>
              <a:ext cx="10087028" cy="824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z="3541" spc="35">
                  <a:solidFill>
                    <a:srgbClr val="E6DCCA"/>
                  </a:solidFill>
                  <a:latin typeface="Aileron Regular Bold"/>
                </a:rPr>
                <a:t>Proposed Model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53993" y="2695143"/>
              <a:ext cx="10087028" cy="661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1612" lvl="1" indent="-305806">
                <a:lnSpc>
                  <a:spcPts val="4249"/>
                </a:lnSpc>
                <a:buFont typeface="Arial"/>
                <a:buChar char="•"/>
              </a:pPr>
              <a:r>
                <a:rPr lang="en-US" sz="2832" spc="28">
                  <a:solidFill>
                    <a:srgbClr val="E6DCCA"/>
                  </a:solidFill>
                  <a:latin typeface="Aileron Regular"/>
                </a:rPr>
                <a:t>Encoder-Decoder based CNN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53993" y="3694588"/>
              <a:ext cx="10087028" cy="811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z="3541" spc="35">
                  <a:solidFill>
                    <a:srgbClr val="E6DCCA"/>
                  </a:solidFill>
                  <a:latin typeface="Aileron Regular Bold"/>
                </a:rPr>
                <a:t>Objective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53993" y="4980255"/>
              <a:ext cx="10087028" cy="1368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1612" lvl="1" indent="-305806">
                <a:lnSpc>
                  <a:spcPts val="4249"/>
                </a:lnSpc>
                <a:buFont typeface="Arial"/>
                <a:buChar char="•"/>
              </a:pPr>
              <a:r>
                <a:rPr lang="en-US" sz="2832" spc="12">
                  <a:solidFill>
                    <a:srgbClr val="E6DCCA"/>
                  </a:solidFill>
                  <a:latin typeface="Arimo"/>
                </a:rPr>
                <a:t>Remove specific noise types</a:t>
              </a:r>
            </a:p>
            <a:p>
              <a:pPr marL="611612" lvl="1" indent="-305806">
                <a:lnSpc>
                  <a:spcPts val="4249"/>
                </a:lnSpc>
                <a:buFont typeface="Arial"/>
                <a:buChar char="•"/>
              </a:pPr>
              <a:r>
                <a:rPr lang="en-US" sz="2832" spc="28">
                  <a:solidFill>
                    <a:srgbClr val="E6DCCA"/>
                  </a:solidFill>
                  <a:latin typeface="Aileron Regular"/>
                </a:rPr>
                <a:t>Lightweight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53993" y="6838202"/>
              <a:ext cx="10087028" cy="824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1"/>
                </a:lnSpc>
              </a:pPr>
              <a:r>
                <a:rPr lang="en-US" sz="3541" spc="35">
                  <a:solidFill>
                    <a:srgbClr val="E6DCCA"/>
                  </a:solidFill>
                  <a:latin typeface="Aileron Regular Bold"/>
                </a:rPr>
                <a:t>Architecture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53993" y="8136717"/>
              <a:ext cx="10087028" cy="420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1612" lvl="1" indent="-305806">
                <a:lnSpc>
                  <a:spcPts val="4249"/>
                </a:lnSpc>
                <a:buFont typeface="Arial"/>
                <a:buChar char="•"/>
              </a:pPr>
              <a:r>
                <a:rPr lang="en-US" sz="2832" spc="28">
                  <a:solidFill>
                    <a:srgbClr val="E6DCCA"/>
                  </a:solidFill>
                  <a:latin typeface="Aileron Regular"/>
                </a:rPr>
                <a:t>Encoder Block: </a:t>
              </a:r>
            </a:p>
            <a:p>
              <a:pPr marL="1223223" lvl="2" indent="-407741">
                <a:lnSpc>
                  <a:spcPts val="4249"/>
                </a:lnSpc>
                <a:buFont typeface="Arial"/>
                <a:buChar char="⚬"/>
              </a:pPr>
              <a:r>
                <a:rPr lang="en-US" sz="2832" spc="12">
                  <a:solidFill>
                    <a:srgbClr val="E6DCCA"/>
                  </a:solidFill>
                  <a:latin typeface="Arimo"/>
                </a:rPr>
                <a:t>Conv2d,  BatchNorm, Max-Pooling, and ReLU</a:t>
              </a:r>
            </a:p>
            <a:p>
              <a:pPr marL="611612" lvl="1" indent="-305806">
                <a:lnSpc>
                  <a:spcPts val="4249"/>
                </a:lnSpc>
                <a:buFont typeface="Arial"/>
                <a:buChar char="•"/>
              </a:pPr>
              <a:r>
                <a:rPr lang="en-US" sz="2832" spc="12">
                  <a:solidFill>
                    <a:srgbClr val="E6DCCA"/>
                  </a:solidFill>
                  <a:latin typeface="Arimo"/>
                </a:rPr>
                <a:t>Decoder Block: </a:t>
              </a:r>
            </a:p>
            <a:p>
              <a:pPr marL="1223224" lvl="2" indent="-407741">
                <a:lnSpc>
                  <a:spcPts val="4249"/>
                </a:lnSpc>
                <a:buFont typeface="Arial"/>
                <a:buChar char="⚬"/>
              </a:pPr>
              <a:r>
                <a:rPr lang="en-US" sz="2832" spc="12">
                  <a:solidFill>
                    <a:srgbClr val="E6DCCA"/>
                  </a:solidFill>
                  <a:latin typeface="Arimo"/>
                </a:rPr>
                <a:t>TransposedConv2d,  BatchNorm, and ReLU</a:t>
              </a:r>
            </a:p>
          </p:txBody>
        </p:sp>
      </p:grp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A22D8C73-B043-334E-B864-D0C6AE34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FABF-DA61-524C-B0ED-F67E04BFA355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7DBA3A3-96EF-2548-9660-93A9F42E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0B0E00E7-15E1-F843-BA21-AC806BCE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86570" y="4700489"/>
            <a:ext cx="18870665" cy="5586511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3" name="Group 3"/>
          <p:cNvGrpSpPr/>
          <p:nvPr/>
        </p:nvGrpSpPr>
        <p:grpSpPr>
          <a:xfrm>
            <a:off x="2180441" y="5905009"/>
            <a:ext cx="6042239" cy="3177471"/>
            <a:chOff x="0" y="0"/>
            <a:chExt cx="8056318" cy="4236628"/>
          </a:xfrm>
        </p:grpSpPr>
        <p:sp>
          <p:nvSpPr>
            <p:cNvPr id="4" name="TextBox 4"/>
            <p:cNvSpPr txBox="1"/>
            <p:nvPr/>
          </p:nvSpPr>
          <p:spPr>
            <a:xfrm>
              <a:off x="1206359" y="-76200"/>
              <a:ext cx="6849959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FFCC4D"/>
                  </a:solidFill>
                  <a:latin typeface="Aileron Heavy"/>
                </a:rPr>
                <a:t>Hardware limitation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06359" y="1293403"/>
              <a:ext cx="6849959" cy="29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29">
                  <a:solidFill>
                    <a:srgbClr val="E6DCCA"/>
                  </a:solidFill>
                  <a:latin typeface="Aileron Regular"/>
                </a:rPr>
                <a:t>Kernel Size: 3x3</a:t>
              </a:r>
            </a:p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13">
                  <a:solidFill>
                    <a:srgbClr val="E6DCCA"/>
                  </a:solidFill>
                  <a:latin typeface="Arimo"/>
                </a:rPr>
                <a:t>Conv2d:</a:t>
              </a:r>
            </a:p>
            <a:p>
              <a:pPr marL="1295397" lvl="2" indent="-431799">
                <a:lnSpc>
                  <a:spcPts val="4499"/>
                </a:lnSpc>
                <a:buFont typeface="Arial"/>
                <a:buChar char="⚬"/>
              </a:pPr>
              <a:r>
                <a:rPr lang="en-US" sz="2999" spc="13">
                  <a:solidFill>
                    <a:srgbClr val="E6DCCA"/>
                  </a:solidFill>
                  <a:latin typeface="Arimo"/>
                </a:rPr>
                <a:t>Stride: [1, 1] </a:t>
              </a:r>
            </a:p>
            <a:p>
              <a:pPr marL="1295400" lvl="2" indent="-431800">
                <a:lnSpc>
                  <a:spcPts val="4500"/>
                </a:lnSpc>
                <a:buFont typeface="Arial"/>
                <a:buChar char="⚬"/>
              </a:pPr>
              <a:r>
                <a:rPr lang="en-US" sz="3000" spc="13">
                  <a:solidFill>
                    <a:srgbClr val="E6DCCA"/>
                  </a:solidFill>
                  <a:latin typeface="Arimo"/>
                </a:rPr>
                <a:t>Dilation: 1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47612" cy="64761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78370" y="7853817"/>
            <a:ext cx="4866365" cy="48663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764" r="1443" b="41837"/>
          <a:stretch>
            <a:fillRect/>
          </a:stretch>
        </p:blipFill>
        <p:spPr>
          <a:xfrm rot="5400000">
            <a:off x="8121418" y="7707273"/>
            <a:ext cx="1761600" cy="2930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9905835" y="5905009"/>
            <a:ext cx="7031303" cy="3177471"/>
            <a:chOff x="0" y="0"/>
            <a:chExt cx="9375071" cy="423662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47612" cy="647612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128786" y="-76200"/>
              <a:ext cx="8246285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FFCC4D"/>
                  </a:solidFill>
                  <a:latin typeface="Aileron Heavy"/>
                </a:rPr>
                <a:t>Small UNet-128 parameter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28786" y="1293403"/>
              <a:ext cx="8246285" cy="29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29">
                  <a:solidFill>
                    <a:srgbClr val="E6DCCA"/>
                  </a:solidFill>
                  <a:latin typeface="Aileron Regular"/>
                </a:rPr>
                <a:t>5 encoder blocks</a:t>
              </a:r>
            </a:p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13">
                  <a:solidFill>
                    <a:srgbClr val="E6DCCA"/>
                  </a:solidFill>
                  <a:latin typeface="Arimo"/>
                </a:rPr>
                <a:t>5 decoder blocks</a:t>
              </a:r>
            </a:p>
            <a:p>
              <a:pPr marL="647698" lvl="1" indent="-323849">
                <a:lnSpc>
                  <a:spcPts val="4499"/>
                </a:lnSpc>
                <a:buFont typeface="Arial"/>
                <a:buChar char="•"/>
              </a:pPr>
              <a:r>
                <a:rPr lang="en-US" sz="2999" spc="13">
                  <a:solidFill>
                    <a:srgbClr val="E6DCCA"/>
                  </a:solidFill>
                  <a:latin typeface="Arimo"/>
                </a:rPr>
                <a:t>Max channel size: 256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13">
                  <a:solidFill>
                    <a:srgbClr val="E6DCCA"/>
                  </a:solidFill>
                  <a:latin typeface="Arimo"/>
                </a:rPr>
                <a:t>Kernel size: 3x3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90000"/>
          </a:blip>
          <a:srcRect/>
          <a:stretch>
            <a:fillRect/>
          </a:stretch>
        </p:blipFill>
        <p:spPr>
          <a:xfrm>
            <a:off x="7591361" y="373845"/>
            <a:ext cx="10393549" cy="401450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8865" y="2333474"/>
            <a:ext cx="677227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Small UNet-128 parameters based on MAX78000 hardware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1764" r="1443" b="41837"/>
          <a:stretch>
            <a:fillRect/>
          </a:stretch>
        </p:blipFill>
        <p:spPr>
          <a:xfrm>
            <a:off x="408865" y="1665584"/>
            <a:ext cx="928357" cy="15445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0686" y="721292"/>
            <a:ext cx="696413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Final Model Details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B5912709-643A-D04A-A3EA-58B01821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F710-D645-424E-8A7B-347AAE57A588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D04F0B2E-F32C-E542-9596-210A94BE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BDEB82C8-3E2E-0647-AF86-B61CB71E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96336" y="7771058"/>
            <a:ext cx="4590647" cy="45906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764" r="1443" b="41837"/>
          <a:stretch>
            <a:fillRect/>
          </a:stretch>
        </p:blipFill>
        <p:spPr>
          <a:xfrm>
            <a:off x="388089" y="472436"/>
            <a:ext cx="1761600" cy="2930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760214" y="0"/>
            <a:ext cx="3437263" cy="10287000"/>
            <a:chOff x="0" y="0"/>
            <a:chExt cx="4583018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31954"/>
            <a:stretch>
              <a:fillRect/>
            </a:stretch>
          </p:blipFill>
          <p:spPr>
            <a:xfrm>
              <a:off x="0" y="0"/>
              <a:ext cx="4583018" cy="44873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 l="15977" r="15977"/>
            <a:stretch>
              <a:fillRect/>
            </a:stretch>
          </p:blipFill>
          <p:spPr>
            <a:xfrm>
              <a:off x="0" y="4614333"/>
              <a:ext cx="4583018" cy="448733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rcRect l="8827" r="8827"/>
            <a:stretch>
              <a:fillRect/>
            </a:stretch>
          </p:blipFill>
          <p:spPr>
            <a:xfrm>
              <a:off x="0" y="9228667"/>
              <a:ext cx="4583018" cy="448733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732506" y="1028700"/>
            <a:ext cx="6526794" cy="2877149"/>
            <a:chOff x="0" y="0"/>
            <a:chExt cx="8702392" cy="38361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8702392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z="3500" spc="35">
                  <a:solidFill>
                    <a:srgbClr val="E6DCCA"/>
                  </a:solidFill>
                  <a:latin typeface="Aileron Regular Bold"/>
                </a:rPr>
                <a:t>Noise Reduction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40953"/>
              <a:ext cx="8702392" cy="259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Segmental Signal-to-Noise Ratio (segSNR)</a:t>
              </a:r>
            </a:p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Signal / Noise</a:t>
              </a:r>
            </a:p>
            <a:p>
              <a:pPr marL="561341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Higher segSNR, lower noises</a:t>
              </a:r>
            </a:p>
            <a:p>
              <a:pPr>
                <a:lnSpc>
                  <a:spcPts val="3900"/>
                </a:lnSpc>
              </a:pPr>
              <a:endParaRPr lang="en-US" sz="2600" spc="26">
                <a:solidFill>
                  <a:srgbClr val="E6DCCA"/>
                </a:solidFill>
                <a:latin typeface="Aileron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32506" y="4322851"/>
            <a:ext cx="7285820" cy="1886549"/>
            <a:chOff x="0" y="0"/>
            <a:chExt cx="9714426" cy="251539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9714426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z="3500" spc="35">
                  <a:solidFill>
                    <a:srgbClr val="E6DCCA"/>
                  </a:solidFill>
                  <a:latin typeface="Aileron Regular Bold"/>
                </a:rPr>
                <a:t>Speech Quality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40953"/>
              <a:ext cx="9714426" cy="127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Perceptual Evaluation of Speech Quality (PESQ)</a:t>
              </a:r>
            </a:p>
            <a:p>
              <a:pPr marL="561340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From -0.5 (bad) to 4.5 (good)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32506" y="7371751"/>
            <a:ext cx="7166757" cy="1886549"/>
            <a:chOff x="0" y="0"/>
            <a:chExt cx="9555676" cy="251539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4775"/>
              <a:ext cx="9555676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z="3500" spc="35">
                  <a:solidFill>
                    <a:srgbClr val="E6DCCA"/>
                  </a:solidFill>
                  <a:latin typeface="Aileron Regular Bold"/>
                </a:rPr>
                <a:t>Speech Intelligibility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40953"/>
              <a:ext cx="9555676" cy="127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Short-Time Objective Intelligibility (STOI)</a:t>
              </a:r>
              <a:r>
                <a:rPr lang="en-US" sz="2600" spc="12">
                  <a:solidFill>
                    <a:srgbClr val="E6DCCA"/>
                  </a:solidFill>
                  <a:latin typeface="Arimo"/>
                </a:rPr>
                <a:t> </a:t>
              </a:r>
            </a:p>
            <a:p>
              <a:pPr marL="561340" lvl="1" indent="-280670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E6DCCA"/>
                  </a:solidFill>
                  <a:latin typeface="Aileron Regular"/>
                </a:rPr>
                <a:t>From 0% (bad) to 100% (good)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88089" y="1259286"/>
            <a:ext cx="622635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E6DCCA"/>
                </a:solidFill>
                <a:latin typeface="Libre Franklin Black"/>
              </a:rPr>
              <a:t>How to Evaluate Speech Properly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764" r="1443" b="41837"/>
          <a:stretch>
            <a:fillRect/>
          </a:stretch>
        </p:blipFill>
        <p:spPr>
          <a:xfrm>
            <a:off x="4558192" y="3612759"/>
            <a:ext cx="1761600" cy="293090"/>
          </a:xfrm>
          <a:prstGeom prst="rect">
            <a:avLst/>
          </a:prstGeom>
        </p:spPr>
      </p:pic>
      <p:sp>
        <p:nvSpPr>
          <p:cNvPr id="19" name="日期占位符 18">
            <a:extLst>
              <a:ext uri="{FF2B5EF4-FFF2-40B4-BE49-F238E27FC236}">
                <a16:creationId xmlns:a16="http://schemas.microsoft.com/office/drawing/2014/main" id="{BDE286CD-8210-154B-93F4-8628DD4E6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CFAD-1415-4E41-8503-BBFD7C0489B1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60DD75E4-84CA-5E45-93D3-41EBA159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1" name="页脚占位符 20">
            <a:extLst>
              <a:ext uri="{FF2B5EF4-FFF2-40B4-BE49-F238E27FC236}">
                <a16:creationId xmlns:a16="http://schemas.microsoft.com/office/drawing/2014/main" id="{57C29E7F-A68B-D94E-84B8-1DCC949B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18186" b="18186"/>
          <a:stretch>
            <a:fillRect/>
          </a:stretch>
        </p:blipFill>
        <p:spPr>
          <a:xfrm>
            <a:off x="-316053" y="-233468"/>
            <a:ext cx="18920105" cy="802043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58725" y="1452628"/>
            <a:ext cx="6711505" cy="5128797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764" r="1443" b="41837"/>
          <a:stretch>
            <a:fillRect/>
          </a:stretch>
        </p:blipFill>
        <p:spPr>
          <a:xfrm>
            <a:off x="12951513" y="1599150"/>
            <a:ext cx="1665361" cy="2770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357633" y="-1629136"/>
            <a:ext cx="4354770" cy="4354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946010">
            <a:off x="16051900" y="8681417"/>
            <a:ext cx="2414801" cy="24148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764" r="1443" b="41837"/>
          <a:stretch>
            <a:fillRect/>
          </a:stretch>
        </p:blipFill>
        <p:spPr>
          <a:xfrm>
            <a:off x="7994449" y="7648428"/>
            <a:ext cx="1665361" cy="2770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12831"/>
          <a:stretch>
            <a:fillRect/>
          </a:stretch>
        </p:blipFill>
        <p:spPr>
          <a:xfrm>
            <a:off x="8827129" y="5808911"/>
            <a:ext cx="7853888" cy="423319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458351" y="548249"/>
            <a:ext cx="6591443" cy="5116950"/>
            <a:chOff x="0" y="0"/>
            <a:chExt cx="2167712" cy="1682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7711" cy="1682799"/>
            </a:xfrm>
            <a:custGeom>
              <a:avLst/>
              <a:gdLst/>
              <a:ahLst/>
              <a:cxnLst/>
              <a:rect l="l" t="t" r="r" b="b"/>
              <a:pathLst>
                <a:path w="2167711" h="1682799">
                  <a:moveTo>
                    <a:pt x="0" y="0"/>
                  </a:moveTo>
                  <a:lnTo>
                    <a:pt x="2167711" y="0"/>
                  </a:lnTo>
                  <a:lnTo>
                    <a:pt x="2167711" y="1682799"/>
                  </a:lnTo>
                  <a:lnTo>
                    <a:pt x="0" y="16827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616738" y="1194162"/>
            <a:ext cx="6274670" cy="4322121"/>
            <a:chOff x="0" y="0"/>
            <a:chExt cx="8366226" cy="5762828"/>
          </a:xfrm>
        </p:grpSpPr>
        <p:sp>
          <p:nvSpPr>
            <p:cNvPr id="12" name="TextBox 12"/>
            <p:cNvSpPr txBox="1"/>
            <p:nvPr/>
          </p:nvSpPr>
          <p:spPr>
            <a:xfrm>
              <a:off x="845340" y="5463568"/>
              <a:ext cx="618027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Noisy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0089" y="5463568"/>
              <a:ext cx="1486919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CNN Baseline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070943" y="5463568"/>
              <a:ext cx="643601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R-CED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438258" y="5463568"/>
              <a:ext cx="1147359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SimpleNet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309788" y="5463568"/>
              <a:ext cx="642687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U-Net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419259" y="130580"/>
              <a:ext cx="7946967" cy="5260842"/>
              <a:chOff x="0" y="0"/>
              <a:chExt cx="15539424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63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20510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41084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61658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82232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10280650"/>
                <a:ext cx="1553942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539424" h="12700">
                    <a:moveTo>
                      <a:pt x="0" y="0"/>
                    </a:moveTo>
                    <a:lnTo>
                      <a:pt x="15539424" y="0"/>
                    </a:lnTo>
                    <a:lnTo>
                      <a:pt x="1553942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-38100"/>
              <a:ext cx="309014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25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14068"/>
              <a:ext cx="309014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20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066237"/>
              <a:ext cx="309014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15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118405"/>
              <a:ext cx="309014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10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5838" y="4170574"/>
              <a:ext cx="183176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5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5838" y="5222742"/>
              <a:ext cx="183176" cy="29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2">
                  <a:solidFill>
                    <a:srgbClr val="1C2529"/>
                  </a:solidFill>
                  <a:latin typeface="Open Sans Light Bold"/>
                </a:rPr>
                <a:t>0 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419259" y="130580"/>
              <a:ext cx="7946967" cy="5260842"/>
              <a:chOff x="0" y="0"/>
              <a:chExt cx="15539424" cy="10287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7857033"/>
                <a:ext cx="2874793" cy="2429967"/>
              </a:xfrm>
              <a:custGeom>
                <a:avLst/>
                <a:gdLst/>
                <a:ahLst/>
                <a:cxnLst/>
                <a:rect l="l" t="t" r="r" b="b"/>
                <a:pathLst>
                  <a:path w="2874793" h="2429967">
                    <a:moveTo>
                      <a:pt x="0" y="2429967"/>
                    </a:moveTo>
                    <a:lnTo>
                      <a:pt x="0" y="229983"/>
                    </a:lnTo>
                    <a:lnTo>
                      <a:pt x="0" y="229983"/>
                    </a:lnTo>
                    <a:cubicBezTo>
                      <a:pt x="0" y="168988"/>
                      <a:pt x="24230" y="110491"/>
                      <a:pt x="67361" y="67361"/>
                    </a:cubicBezTo>
                    <a:cubicBezTo>
                      <a:pt x="110491" y="24230"/>
                      <a:pt x="168988" y="0"/>
                      <a:pt x="229983" y="0"/>
                    </a:cubicBezTo>
                    <a:lnTo>
                      <a:pt x="2644810" y="0"/>
                    </a:lnTo>
                    <a:cubicBezTo>
                      <a:pt x="2705805" y="0"/>
                      <a:pt x="2764303" y="24230"/>
                      <a:pt x="2807433" y="67361"/>
                    </a:cubicBezTo>
                    <a:cubicBezTo>
                      <a:pt x="2850563" y="110491"/>
                      <a:pt x="2874793" y="168988"/>
                      <a:pt x="2874793" y="229983"/>
                    </a:cubicBezTo>
                    <a:lnTo>
                      <a:pt x="2874793" y="2429967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3166158" y="5256479"/>
                <a:ext cx="2874794" cy="5030521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5030521">
                    <a:moveTo>
                      <a:pt x="0" y="5030521"/>
                    </a:moveTo>
                    <a:lnTo>
                      <a:pt x="0" y="229984"/>
                    </a:lnTo>
                    <a:cubicBezTo>
                      <a:pt x="0" y="168988"/>
                      <a:pt x="24230" y="110491"/>
                      <a:pt x="67360" y="67361"/>
                    </a:cubicBezTo>
                    <a:cubicBezTo>
                      <a:pt x="110490" y="24230"/>
                      <a:pt x="168988" y="0"/>
                      <a:pt x="229983" y="0"/>
                    </a:cubicBezTo>
                    <a:lnTo>
                      <a:pt x="2644809" y="0"/>
                    </a:lnTo>
                    <a:cubicBezTo>
                      <a:pt x="2705805" y="0"/>
                      <a:pt x="2764302" y="24230"/>
                      <a:pt x="2807432" y="67361"/>
                    </a:cubicBezTo>
                    <a:cubicBezTo>
                      <a:pt x="2850563" y="110491"/>
                      <a:pt x="2874793" y="168988"/>
                      <a:pt x="2874793" y="229984"/>
                    </a:cubicBezTo>
                    <a:lnTo>
                      <a:pt x="2874793" y="5030521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6332315" y="4803851"/>
                <a:ext cx="2874794" cy="5483149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5483149">
                    <a:moveTo>
                      <a:pt x="0" y="5483149"/>
                    </a:moveTo>
                    <a:lnTo>
                      <a:pt x="0" y="229984"/>
                    </a:lnTo>
                    <a:cubicBezTo>
                      <a:pt x="0" y="102967"/>
                      <a:pt x="102967" y="0"/>
                      <a:pt x="229984" y="0"/>
                    </a:cubicBezTo>
                    <a:lnTo>
                      <a:pt x="2644810" y="0"/>
                    </a:lnTo>
                    <a:cubicBezTo>
                      <a:pt x="2771826" y="0"/>
                      <a:pt x="2874794" y="102967"/>
                      <a:pt x="2874794" y="229984"/>
                    </a:cubicBezTo>
                    <a:lnTo>
                      <a:pt x="2874794" y="5483149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9498473" y="3310179"/>
                <a:ext cx="2874794" cy="6976821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6976821">
                    <a:moveTo>
                      <a:pt x="0" y="6976821"/>
                    </a:moveTo>
                    <a:lnTo>
                      <a:pt x="0" y="229983"/>
                    </a:lnTo>
                    <a:cubicBezTo>
                      <a:pt x="0" y="102967"/>
                      <a:pt x="102967" y="0"/>
                      <a:pt x="229984" y="0"/>
                    </a:cubicBezTo>
                    <a:lnTo>
                      <a:pt x="2644810" y="0"/>
                    </a:lnTo>
                    <a:cubicBezTo>
                      <a:pt x="2771826" y="0"/>
                      <a:pt x="2874793" y="102967"/>
                      <a:pt x="2874793" y="229983"/>
                    </a:cubicBezTo>
                    <a:lnTo>
                      <a:pt x="2874793" y="6976821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12664630" y="256997"/>
                <a:ext cx="2874794" cy="10030003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10030003">
                    <a:moveTo>
                      <a:pt x="0" y="10030003"/>
                    </a:moveTo>
                    <a:lnTo>
                      <a:pt x="0" y="229984"/>
                    </a:lnTo>
                    <a:cubicBezTo>
                      <a:pt x="0" y="168988"/>
                      <a:pt x="24230" y="110491"/>
                      <a:pt x="67361" y="67361"/>
                    </a:cubicBezTo>
                    <a:cubicBezTo>
                      <a:pt x="110491" y="24230"/>
                      <a:pt x="168988" y="0"/>
                      <a:pt x="229984" y="0"/>
                    </a:cubicBezTo>
                    <a:lnTo>
                      <a:pt x="2644811" y="0"/>
                    </a:lnTo>
                    <a:cubicBezTo>
                      <a:pt x="2771826" y="1"/>
                      <a:pt x="2874794" y="102968"/>
                      <a:pt x="2874794" y="229984"/>
                    </a:cubicBezTo>
                    <a:lnTo>
                      <a:pt x="2874794" y="10030003"/>
                    </a:lnTo>
                    <a:close/>
                  </a:path>
                </a:pathLst>
              </a:custGeom>
              <a:solidFill>
                <a:srgbClr val="4D9E4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9453632"/>
                <a:ext cx="2874793" cy="833368"/>
              </a:xfrm>
              <a:custGeom>
                <a:avLst/>
                <a:gdLst/>
                <a:ahLst/>
                <a:cxnLst/>
                <a:rect l="l" t="t" r="r" b="b"/>
                <a:pathLst>
                  <a:path w="2874793" h="833368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833368"/>
                    </a:lnTo>
                    <a:lnTo>
                      <a:pt x="0" y="833368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3166158" y="7983920"/>
                <a:ext cx="2874794" cy="2303080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2303080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2303080"/>
                    </a:lnTo>
                    <a:lnTo>
                      <a:pt x="0" y="2303080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332315" y="7757584"/>
                <a:ext cx="2874794" cy="2529416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2529416">
                    <a:moveTo>
                      <a:pt x="0" y="0"/>
                    </a:moveTo>
                    <a:lnTo>
                      <a:pt x="2874794" y="0"/>
                    </a:lnTo>
                    <a:lnTo>
                      <a:pt x="2874794" y="2529416"/>
                    </a:lnTo>
                    <a:lnTo>
                      <a:pt x="0" y="2529416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9498473" y="7152784"/>
                <a:ext cx="2874794" cy="3134216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3134216">
                    <a:moveTo>
                      <a:pt x="0" y="0"/>
                    </a:moveTo>
                    <a:lnTo>
                      <a:pt x="2874793" y="0"/>
                    </a:lnTo>
                    <a:lnTo>
                      <a:pt x="2874793" y="3134216"/>
                    </a:lnTo>
                    <a:lnTo>
                      <a:pt x="0" y="3134216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664630" y="5539630"/>
                <a:ext cx="2874794" cy="4747370"/>
              </a:xfrm>
              <a:custGeom>
                <a:avLst/>
                <a:gdLst/>
                <a:ahLst/>
                <a:cxnLst/>
                <a:rect l="l" t="t" r="r" b="b"/>
                <a:pathLst>
                  <a:path w="2874794" h="4747370">
                    <a:moveTo>
                      <a:pt x="0" y="0"/>
                    </a:moveTo>
                    <a:lnTo>
                      <a:pt x="2874794" y="0"/>
                    </a:lnTo>
                    <a:lnTo>
                      <a:pt x="2874794" y="4747370"/>
                    </a:lnTo>
                    <a:lnTo>
                      <a:pt x="0" y="4747370"/>
                    </a:lnTo>
                    <a:close/>
                  </a:path>
                </a:pathLst>
              </a:custGeom>
              <a:solidFill>
                <a:srgbClr val="B3DEC1"/>
              </a:solidFill>
            </p:spPr>
          </p:sp>
        </p:grp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07324" y="1452628"/>
            <a:ext cx="500617" cy="847198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4616873" y="839970"/>
            <a:ext cx="119062" cy="119062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E893E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366063" y="8240992"/>
            <a:ext cx="769682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U-Net With Masking Is The Best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58725" y="1621078"/>
            <a:ext cx="6711505" cy="463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E6DCCA"/>
                </a:solidFill>
                <a:latin typeface="Aileron Regular Bold"/>
              </a:rPr>
              <a:t> U-Net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Significantly improves all 3 metrics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Benefit from flexible of encoder-decoder architecture and skip-connection</a:t>
            </a:r>
          </a:p>
          <a:p>
            <a:pPr marL="647698" lvl="1" indent="-323849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E6DCCA"/>
                </a:solidFill>
                <a:latin typeface="Aileron Regular Bold"/>
              </a:rPr>
              <a:t>Mapping Method</a:t>
            </a:r>
            <a:r>
              <a:rPr lang="en-US" sz="2999" spc="29">
                <a:solidFill>
                  <a:srgbClr val="E6DCCA"/>
                </a:solidFill>
                <a:latin typeface="Aileron Regular"/>
              </a:rPr>
              <a:t> 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Unclear speech</a:t>
            </a:r>
          </a:p>
          <a:p>
            <a:pPr marL="647698" lvl="1" indent="-323849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E6DCCA"/>
                </a:solidFill>
                <a:latin typeface="Aileron Regular Bold"/>
              </a:rPr>
              <a:t>Masking Method</a:t>
            </a:r>
          </a:p>
          <a:p>
            <a:pPr marL="1122680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9">
                <a:solidFill>
                  <a:srgbClr val="E6DCCA"/>
                </a:solidFill>
                <a:latin typeface="Aileron Regular"/>
              </a:rPr>
              <a:t>Better performance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724662" y="763611"/>
            <a:ext cx="797781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pen Sans Light Bold"/>
              </a:rPr>
              <a:t>Train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3724662" y="839970"/>
            <a:ext cx="119062" cy="119062"/>
            <a:chOff x="0" y="0"/>
            <a:chExt cx="1913890" cy="19138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3DEC1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14822982" y="763611"/>
            <a:ext cx="887078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pen Sans Light Bold"/>
              </a:rPr>
              <a:t>Validation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36504" y="693602"/>
            <a:ext cx="284559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 Light Bold"/>
              </a:rPr>
              <a:t>Noise Reduction (segSNR)</a:t>
            </a:r>
          </a:p>
        </p:txBody>
      </p:sp>
      <p:sp>
        <p:nvSpPr>
          <p:cNvPr id="51" name="日期占位符 50">
            <a:extLst>
              <a:ext uri="{FF2B5EF4-FFF2-40B4-BE49-F238E27FC236}">
                <a16:creationId xmlns:a16="http://schemas.microsoft.com/office/drawing/2014/main" id="{CD61C280-6AB8-9A41-A386-84271CD9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BFBE-D602-284E-9B4F-76A4B25BEEF6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2" name="灯片编号占位符 51">
            <a:extLst>
              <a:ext uri="{FF2B5EF4-FFF2-40B4-BE49-F238E27FC236}">
                <a16:creationId xmlns:a16="http://schemas.microsoft.com/office/drawing/2014/main" id="{E22B9F61-F91E-6E4C-8170-3F2FEC26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3" name="页脚占位符 52">
            <a:extLst>
              <a:ext uri="{FF2B5EF4-FFF2-40B4-BE49-F238E27FC236}">
                <a16:creationId xmlns:a16="http://schemas.microsoft.com/office/drawing/2014/main" id="{52D6C04D-1212-6344-972E-B0784E30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72037" y="-2433183"/>
            <a:ext cx="4866365" cy="48663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8251" y="3203358"/>
            <a:ext cx="3532905" cy="2864467"/>
            <a:chOff x="0" y="0"/>
            <a:chExt cx="4710540" cy="3819289"/>
          </a:xfrm>
        </p:grpSpPr>
        <p:sp>
          <p:nvSpPr>
            <p:cNvPr id="4" name="TextBox 4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Background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5061234" y="3203358"/>
            <a:ext cx="3532905" cy="2864467"/>
            <a:chOff x="0" y="0"/>
            <a:chExt cx="4710540" cy="3819289"/>
          </a:xfrm>
        </p:grpSpPr>
        <p:grpSp>
          <p:nvGrpSpPr>
            <p:cNvPr id="8" name="Group 8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Problem Statement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04217" y="3203358"/>
            <a:ext cx="3532905" cy="2864467"/>
            <a:chOff x="0" y="0"/>
            <a:chExt cx="4710540" cy="3819289"/>
          </a:xfrm>
        </p:grpSpPr>
        <p:grpSp>
          <p:nvGrpSpPr>
            <p:cNvPr id="12" name="Group 12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Knowledge Expansion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37325" y="6604582"/>
            <a:ext cx="3532905" cy="2864467"/>
            <a:chOff x="0" y="0"/>
            <a:chExt cx="4710540" cy="381928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Next Steps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7380308" y="6604582"/>
            <a:ext cx="3532905" cy="2864467"/>
            <a:chOff x="0" y="0"/>
            <a:chExt cx="4710540" cy="3819289"/>
          </a:xfrm>
        </p:grpSpPr>
        <p:grpSp>
          <p:nvGrpSpPr>
            <p:cNvPr id="20" name="Group 20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Findings and Discussion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23290" y="6604582"/>
            <a:ext cx="3532905" cy="2864467"/>
            <a:chOff x="0" y="0"/>
            <a:chExt cx="4710540" cy="3819289"/>
          </a:xfrm>
        </p:grpSpPr>
        <p:grpSp>
          <p:nvGrpSpPr>
            <p:cNvPr id="24" name="Group 24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Data and Methodology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909156" y="3206044"/>
            <a:ext cx="3532905" cy="2864467"/>
            <a:chOff x="0" y="0"/>
            <a:chExt cx="4710540" cy="3819289"/>
          </a:xfrm>
        </p:grpSpPr>
        <p:grpSp>
          <p:nvGrpSpPr>
            <p:cNvPr id="28" name="Group 28"/>
            <p:cNvGrpSpPr/>
            <p:nvPr/>
          </p:nvGrpSpPr>
          <p:grpSpPr>
            <a:xfrm>
              <a:off x="1097810" y="0"/>
              <a:ext cx="2514919" cy="251491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3256841"/>
              <a:ext cx="4710540" cy="56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428" spc="24">
                  <a:solidFill>
                    <a:srgbClr val="E6DCCA"/>
                  </a:solidFill>
                  <a:latin typeface="Libre Franklin Light Bold"/>
                </a:rPr>
                <a:t>Candidate Model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87855" y="3956117"/>
            <a:ext cx="1131691" cy="51633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44995" y="3956117"/>
            <a:ext cx="1131691" cy="51633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40835" y="4119258"/>
            <a:ext cx="1131691" cy="51633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518123">
            <a:off x="6261841" y="7296238"/>
            <a:ext cx="1131691" cy="51633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518123">
            <a:off x="10932456" y="7272351"/>
            <a:ext cx="1131691" cy="51633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511662" flipV="1">
            <a:off x="15255067" y="6545743"/>
            <a:ext cx="1116956" cy="808397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028700" y="1689568"/>
            <a:ext cx="103868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E6DCCA"/>
                </a:solidFill>
                <a:latin typeface="Libre Franklin Black"/>
              </a:rPr>
              <a:t>Project Roadmap</a:t>
            </a:r>
          </a:p>
        </p:txBody>
      </p:sp>
      <p:sp>
        <p:nvSpPr>
          <p:cNvPr id="38" name="日期占位符 37">
            <a:extLst>
              <a:ext uri="{FF2B5EF4-FFF2-40B4-BE49-F238E27FC236}">
                <a16:creationId xmlns:a16="http://schemas.microsoft.com/office/drawing/2014/main" id="{FB129F2E-AAEF-8A4A-A72F-48491559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56D5-A108-3B47-97F5-19AC87300CBE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67A67F0D-3184-D44E-81A7-03127542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" name="页脚占位符 39">
            <a:extLst>
              <a:ext uri="{FF2B5EF4-FFF2-40B4-BE49-F238E27FC236}">
                <a16:creationId xmlns:a16="http://schemas.microsoft.com/office/drawing/2014/main" id="{ED231A29-3870-1746-A352-FBB2C2F3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18186" b="18186"/>
          <a:stretch>
            <a:fillRect/>
          </a:stretch>
        </p:blipFill>
        <p:spPr>
          <a:xfrm>
            <a:off x="-348768" y="-292844"/>
            <a:ext cx="18920105" cy="802043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6839250" cy="6560351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764" r="1443" b="41837"/>
          <a:stretch>
            <a:fillRect/>
          </a:stretch>
        </p:blipFill>
        <p:spPr>
          <a:xfrm>
            <a:off x="16702338" y="7589051"/>
            <a:ext cx="1665361" cy="2770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357633" y="-1629136"/>
            <a:ext cx="4354770" cy="4354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469540">
            <a:off x="-754797" y="8847316"/>
            <a:ext cx="2414801" cy="24148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48839" y="1028700"/>
            <a:ext cx="8610461" cy="656035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95870" y="8689081"/>
            <a:ext cx="1466343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Efficient U - Net -128 Will Be Embedded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262" y="1195153"/>
            <a:ext cx="6482125" cy="614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E6DCCA"/>
                </a:solidFill>
                <a:latin typeface="Aileron Regular Bold"/>
              </a:rPr>
              <a:t>Effective UNet-16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T</a:t>
            </a:r>
            <a:r>
              <a:rPr lang="en-US" sz="2600" spc="12">
                <a:solidFill>
                  <a:srgbClr val="E6DCCA"/>
                </a:solidFill>
                <a:latin typeface="Arimo"/>
              </a:rPr>
              <a:t>he best performance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Too large to deploy on MAX78000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26">
                <a:solidFill>
                  <a:srgbClr val="E6DCCA"/>
                </a:solidFill>
                <a:latin typeface="Aileron Regular Bold"/>
              </a:rPr>
              <a:t>Efficient</a:t>
            </a:r>
            <a:r>
              <a:rPr lang="en-US" sz="3000" spc="30">
                <a:solidFill>
                  <a:srgbClr val="E6DCCA"/>
                </a:solidFill>
                <a:latin typeface="Aileron Regular Bold"/>
              </a:rPr>
              <a:t> UNet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More contextual features, better performance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26">
                <a:solidFill>
                  <a:srgbClr val="E6DCCA"/>
                </a:solidFill>
                <a:latin typeface="Aileron Regular Bold"/>
              </a:rPr>
              <a:t>Efficient</a:t>
            </a:r>
            <a:r>
              <a:rPr lang="en-US" sz="3000" spc="30">
                <a:solidFill>
                  <a:srgbClr val="E6DCCA"/>
                </a:solidFill>
                <a:latin typeface="Arimo Bold"/>
              </a:rPr>
              <a:t> UNet -128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Achieve similar performance with Effective UNet-16</a:t>
            </a:r>
          </a:p>
          <a:p>
            <a:pPr marL="1122681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12">
                <a:solidFill>
                  <a:srgbClr val="E6DCCA"/>
                </a:solidFill>
                <a:latin typeface="Arimo"/>
              </a:rPr>
              <a:t>Small enough to embed on MAX78000</a:t>
            </a:r>
          </a:p>
          <a:p>
            <a:pPr marL="1122680" lvl="2" indent="-374227">
              <a:lnSpc>
                <a:spcPts val="3900"/>
              </a:lnSpc>
              <a:buFont typeface="Arial"/>
              <a:buChar char="⚬"/>
            </a:pPr>
            <a:r>
              <a:rPr lang="en-US" sz="2600" spc="26">
                <a:solidFill>
                  <a:srgbClr val="E6DCCA"/>
                </a:solidFill>
                <a:latin typeface="Aileron Regular"/>
              </a:rPr>
              <a:t>Latency less than 3.3 ms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C6AA8D75-DDE8-8A47-B29C-C6425E0F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2C8F-8153-0B4E-86EC-9A0BE214C028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C347533-4F20-594F-BF67-351A8CD5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C0BE5080-6308-6245-98D5-12DBE2BB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79149" y="9923886"/>
            <a:ext cx="726227" cy="726227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896186" y="8895186"/>
            <a:ext cx="726227" cy="726227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457557" y="-363114"/>
            <a:ext cx="726227" cy="726227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504" y="3671469"/>
            <a:ext cx="726227" cy="726227"/>
            <a:chOff x="-2540" y="-254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095963" y="3027236"/>
            <a:ext cx="2962790" cy="1707706"/>
            <a:chOff x="0" y="0"/>
            <a:chExt cx="3950387" cy="22769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314879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White Noise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7866"/>
              <a:ext cx="3950387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8.89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1.01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6%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84884" y="5508122"/>
            <a:ext cx="3135787" cy="1707706"/>
            <a:chOff x="0" y="0"/>
            <a:chExt cx="4181049" cy="22769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3978364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Baby Crying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7866"/>
              <a:ext cx="4181049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10.61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1.80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14%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95791" y="7774697"/>
            <a:ext cx="2962962" cy="1707706"/>
            <a:chOff x="0" y="0"/>
            <a:chExt cx="3950616" cy="227694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314879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Libre Franklin Black"/>
                </a:rPr>
                <a:t>Dog Barking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87866"/>
              <a:ext cx="3950616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0.32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0.33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6%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21468" y="7584021"/>
            <a:ext cx="3103528" cy="2037393"/>
            <a:chOff x="0" y="0"/>
            <a:chExt cx="4138037" cy="2716524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148792" y="0"/>
              <a:ext cx="989245" cy="1083834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0" y="411008"/>
              <a:ext cx="314879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Engine Sounds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27449"/>
              <a:ext cx="4138037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10.71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1.25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8%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39722" y="5600275"/>
            <a:ext cx="3467019" cy="1707706"/>
            <a:chOff x="0" y="0"/>
            <a:chExt cx="4622692" cy="227694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28575"/>
              <a:ext cx="314879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Traffic Sounds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87866"/>
              <a:ext cx="4622692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SSNR increased 9.41 dB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PESQ increased 0.92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Libre Franklin Light Bold"/>
                </a:rPr>
                <a:t>STOI increased  11%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23473" y="2682522"/>
            <a:ext cx="3289703" cy="1977893"/>
            <a:chOff x="0" y="0"/>
            <a:chExt cx="4386271" cy="2637191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45344" y="0"/>
              <a:ext cx="794416" cy="1117465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0" y="369775"/>
              <a:ext cx="314879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71742"/>
                  </a:solidFill>
                  <a:latin typeface="Libre Franklin Black"/>
                </a:rPr>
                <a:t>Siren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95741"/>
              <a:ext cx="4386271" cy="1441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SSNR increased 16.46 dB</a:t>
              </a:r>
            </a:p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PESQ increased 1.99</a:t>
              </a:r>
            </a:p>
            <a:p>
              <a:pPr>
                <a:lnSpc>
                  <a:spcPts val="2999"/>
                </a:lnSpc>
              </a:pPr>
              <a:r>
                <a:rPr lang="en-US" sz="1999">
                  <a:solidFill>
                    <a:srgbClr val="000000"/>
                  </a:solidFill>
                  <a:latin typeface="Libre Franklin Light Bold"/>
                </a:rPr>
                <a:t>STOI increased 9%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24207" y="3147523"/>
            <a:ext cx="7733770" cy="5220564"/>
            <a:chOff x="0" y="0"/>
            <a:chExt cx="10311693" cy="6960752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736968" y="248573"/>
              <a:ext cx="6712178" cy="6712178"/>
            </a:xfrm>
            <a:prstGeom prst="rect">
              <a:avLst/>
            </a:prstGeom>
          </p:spPr>
        </p:pic>
        <p:sp>
          <p:nvSpPr>
            <p:cNvPr id="32" name="AutoShape 32"/>
            <p:cNvSpPr/>
            <p:nvPr/>
          </p:nvSpPr>
          <p:spPr>
            <a:xfrm rot="3160148">
              <a:off x="1247403" y="666844"/>
              <a:ext cx="1708716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177800" y="12852"/>
              <a:ext cx="141871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-24779">
              <a:off x="177779" y="3419700"/>
              <a:ext cx="1593040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rot="-3166009">
              <a:off x="1126891" y="5831849"/>
              <a:ext cx="140591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0" y="6378990"/>
              <a:ext cx="141871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-7893666">
              <a:off x="7635442" y="5984770"/>
              <a:ext cx="1542525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-10800000">
              <a:off x="8892975" y="6551180"/>
              <a:ext cx="141871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rot="-24779">
              <a:off x="8423955" y="3457190"/>
              <a:ext cx="1593040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rot="7633990">
              <a:off x="7042088" y="547141"/>
              <a:ext cx="140591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-10800000">
              <a:off x="8156175" y="0"/>
              <a:ext cx="141871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34988" y="2833370"/>
            <a:ext cx="789372" cy="83809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8954" y="5307999"/>
            <a:ext cx="850720" cy="899612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5418" y="7584021"/>
            <a:ext cx="1119139" cy="868298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08506" y="5446860"/>
            <a:ext cx="898236" cy="760751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398768" y="682301"/>
            <a:ext cx="17584647" cy="1542738"/>
            <a:chOff x="0" y="0"/>
            <a:chExt cx="23446196" cy="2056984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152400"/>
              <a:ext cx="23446196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5499" spc="54">
                  <a:solidFill>
                    <a:srgbClr val="2B2B2B"/>
                  </a:solidFill>
                  <a:latin typeface="Libre Franklin Black Bold"/>
                </a:rPr>
                <a:t>Significant Improvement In Different Noise Types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409284"/>
              <a:ext cx="2344619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2B2B2B"/>
                  </a:solidFill>
                  <a:latin typeface="Libre Franklin Light Bold"/>
                </a:rPr>
                <a:t>          PERFORMANCE ON DIFFERENT NOISE TYPES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900528" y="5422397"/>
            <a:ext cx="4486945" cy="77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B2B2B"/>
                </a:solidFill>
                <a:latin typeface="Open Sans Extra Bold"/>
              </a:rPr>
              <a:t>Small UNet-128</a:t>
            </a:r>
          </a:p>
        </p:txBody>
      </p:sp>
      <p:sp>
        <p:nvSpPr>
          <p:cNvPr id="50" name="日期占位符 49">
            <a:extLst>
              <a:ext uri="{FF2B5EF4-FFF2-40B4-BE49-F238E27FC236}">
                <a16:creationId xmlns:a16="http://schemas.microsoft.com/office/drawing/2014/main" id="{879C0C7A-4E36-774F-BA3C-E2F609DE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5-E69D-9544-8C7D-9C7662080F04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51" name="灯片编号占位符 50">
            <a:extLst>
              <a:ext uri="{FF2B5EF4-FFF2-40B4-BE49-F238E27FC236}">
                <a16:creationId xmlns:a16="http://schemas.microsoft.com/office/drawing/2014/main" id="{697651BB-E68A-FD49-9760-90EA57EE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2" name="页脚占位符 51">
            <a:extLst>
              <a:ext uri="{FF2B5EF4-FFF2-40B4-BE49-F238E27FC236}">
                <a16:creationId xmlns:a16="http://schemas.microsoft.com/office/drawing/2014/main" id="{188864E8-C67E-DC46-8BEF-BD64BC15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9458" y="2385668"/>
            <a:ext cx="12271058" cy="7714589"/>
            <a:chOff x="0" y="0"/>
            <a:chExt cx="16361410" cy="1028611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37929" y="1567965"/>
              <a:ext cx="6775536" cy="301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ileron Regular"/>
                </a:rPr>
                <a:t>The model captures stationary noises well, while for non-stationary noises, the performance varies, especiallly dog bark.</a:t>
              </a:r>
            </a:p>
            <a:p>
              <a:pPr>
                <a:lnSpc>
                  <a:spcPts val="3000"/>
                </a:lnSpc>
              </a:pPr>
              <a:endParaRPr lang="en-US" sz="2000" spc="20">
                <a:solidFill>
                  <a:srgbClr val="E6DCCA"/>
                </a:solidFill>
                <a:latin typeface="Aileron Regular"/>
              </a:endParaRP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rimo"/>
                </a:rPr>
                <a:t>Metrics may not capture all human perceivable components.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37929" y="363822"/>
              <a:ext cx="6775536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>
                  <a:solidFill>
                    <a:srgbClr val="FFCC4D"/>
                  </a:solidFill>
                  <a:latin typeface="Aileron Regular Bold"/>
                </a:rPr>
                <a:t>Metric Evaluation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8310017" y="5246007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766940" y="6813972"/>
              <a:ext cx="6775536" cy="301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ileron Regular"/>
                </a:rPr>
                <a:t>Larger kernels, with more channels capture more features and the use of pooling layers in small models affect the upsampling process when retaining information.</a:t>
              </a:r>
            </a:p>
            <a:p>
              <a:pPr>
                <a:lnSpc>
                  <a:spcPts val="3000"/>
                </a:lnSpc>
              </a:pPr>
              <a:endParaRPr lang="en-US" sz="2000" spc="20">
                <a:solidFill>
                  <a:srgbClr val="E6DCCA"/>
                </a:solidFill>
                <a:latin typeface="Aileron Regular"/>
              </a:endParaRP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ileron Regular"/>
                </a:rPr>
                <a:t>Large models  have small temporal context.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766940" y="5609829"/>
              <a:ext cx="6775536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>
                  <a:solidFill>
                    <a:srgbClr val="FFCC4D"/>
                  </a:solidFill>
                  <a:latin typeface="Aileron Regular Bold"/>
                </a:rPr>
                <a:t>Model Size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246007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37929" y="6813972"/>
              <a:ext cx="6775536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ileron Regular"/>
                </a:rPr>
                <a:t>Masking method has better speech intelligibility and quality as it is less prone to error caused by latency which is preferred in real-time. </a:t>
              </a:r>
            </a:p>
            <a:p>
              <a:pPr>
                <a:lnSpc>
                  <a:spcPts val="3000"/>
                </a:lnSpc>
              </a:pPr>
              <a:endParaRPr lang="en-US" sz="2000" spc="20">
                <a:solidFill>
                  <a:srgbClr val="E6DCCA"/>
                </a:solidFill>
                <a:latin typeface="Aileron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37929" y="5609829"/>
              <a:ext cx="6775536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>
                  <a:solidFill>
                    <a:srgbClr val="FFCC4D"/>
                  </a:solidFill>
                  <a:latin typeface="Aileron Regular Bold"/>
                </a:rPr>
                <a:t>Mapping vs Masking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8310017" y="0"/>
              <a:ext cx="8051394" cy="5040111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766940" y="1567965"/>
              <a:ext cx="6775536" cy="301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E6DCCA"/>
                  </a:solidFill>
                  <a:latin typeface="Aileron Regular"/>
                </a:rPr>
                <a:t>U-Net structure allows the upsampling process to retrieve data from not only the bottleneck but retain speech resolution from the downsampling counterpart in encode-decoder.</a:t>
              </a:r>
            </a:p>
            <a:p>
              <a:pPr>
                <a:lnSpc>
                  <a:spcPts val="3000"/>
                </a:lnSpc>
              </a:pPr>
              <a:endParaRPr lang="en-US" sz="2000" spc="20">
                <a:solidFill>
                  <a:srgbClr val="E6DCCA"/>
                </a:solidFill>
                <a:latin typeface="Aileron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766940" y="363822"/>
              <a:ext cx="6775536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>
                  <a:solidFill>
                    <a:srgbClr val="FFCC4D"/>
                  </a:solidFill>
                  <a:latin typeface="Aileron Regular Bold"/>
                </a:rPr>
                <a:t>U-Net Structure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33521">
            <a:off x="16507905" y="8648418"/>
            <a:ext cx="2234158" cy="223415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47012">
            <a:off x="-877780" y="-723039"/>
            <a:ext cx="2540408" cy="254040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85075" y="444367"/>
            <a:ext cx="1563990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Model Structure &amp; Size Have Huge Impact on Performance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C6EA2769-118D-4B46-A360-58E50532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3021-64A4-7D4D-BF33-4DF1BBA46564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FBBF4D6F-F3C9-A74F-963E-C6C93963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959AF758-0457-3A4C-9007-35D691D6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Maxim Integrated Speech Enhancement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28746" b="32907"/>
          <a:stretch>
            <a:fillRect/>
          </a:stretch>
        </p:blipFill>
        <p:spPr>
          <a:xfrm>
            <a:off x="-333947" y="-62863"/>
            <a:ext cx="18920105" cy="48337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72037" y="-2433183"/>
            <a:ext cx="4866365" cy="486636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240214" y="7370908"/>
            <a:ext cx="4464340" cy="0"/>
          </a:xfrm>
          <a:prstGeom prst="line">
            <a:avLst/>
          </a:prstGeom>
          <a:ln w="9525" cap="flat">
            <a:solidFill>
              <a:srgbClr val="E6DCC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97903" y="3656212"/>
            <a:ext cx="2299862" cy="22293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04168" y="3744026"/>
            <a:ext cx="2141554" cy="21415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647370"/>
            <a:ext cx="1457363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E6DCCA"/>
                </a:solidFill>
                <a:latin typeface="Libre Franklin Black"/>
              </a:rPr>
              <a:t>Our Contribution to MAX78000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15599" y="5797766"/>
            <a:ext cx="6664469" cy="4203559"/>
            <a:chOff x="0" y="0"/>
            <a:chExt cx="8885959" cy="5604746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8885959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7198"/>
              <a:ext cx="8885959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z="3500" spc="35">
                  <a:solidFill>
                    <a:srgbClr val="FDD05A"/>
                  </a:solidFill>
                  <a:latin typeface="Aileron Regular"/>
                </a:rPr>
                <a:t>High Performance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78285"/>
              <a:ext cx="8885959" cy="342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Reduce unwanted ambient sounds using active noise control</a:t>
              </a:r>
            </a:p>
            <a:p>
              <a:pPr marL="1209039" lvl="2" indent="-403013">
                <a:lnSpc>
                  <a:spcPts val="4199"/>
                </a:lnSpc>
                <a:buFont typeface="Arial"/>
                <a:buChar char="⚬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Average improvement by 8 times (segSNR increased by 8.96 dB)</a:t>
              </a:r>
            </a:p>
            <a:p>
              <a:pPr marL="1209039" lvl="2" indent="-403013">
                <a:lnSpc>
                  <a:spcPts val="4199"/>
                </a:lnSpc>
                <a:buFont typeface="Arial"/>
                <a:buChar char="⚬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Latency less than 3.3 ms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71822" y="5797766"/>
            <a:ext cx="6206244" cy="3155809"/>
            <a:chOff x="0" y="0"/>
            <a:chExt cx="8274992" cy="42077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23825"/>
              <a:ext cx="8274992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7198"/>
              <a:ext cx="8274992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z="3500" spc="35">
                  <a:solidFill>
                    <a:srgbClr val="FDD05A"/>
                  </a:solidFill>
                  <a:latin typeface="Aileron Regular"/>
                </a:rPr>
                <a:t>Compatibility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78285"/>
              <a:ext cx="8274992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Adjust model to MAX78000 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Model deployment on MAX78000 is currently in progress </a:t>
              </a:r>
            </a:p>
          </p:txBody>
        </p:sp>
      </p:grp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01C5ACB-342A-D249-941C-B0F00751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FF36-C03D-A246-9DDE-BB56F5C363F6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C8AB4DDB-F6A7-CD4C-959E-697C42F8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F31F9C02-D92D-6B43-B7A4-044C84C0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730" b="67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81303" y="2207137"/>
            <a:ext cx="11725394" cy="807986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63523" y="2925918"/>
            <a:ext cx="4622571" cy="2657648"/>
            <a:chOff x="0" y="0"/>
            <a:chExt cx="6163427" cy="35435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28347">
              <a:off x="169884" y="739390"/>
              <a:ext cx="5823659" cy="206475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 rot="-555099">
              <a:off x="524926" y="1414154"/>
              <a:ext cx="5111520" cy="701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</a:pPr>
              <a:r>
                <a:rPr lang="en-US" sz="3295">
                  <a:solidFill>
                    <a:srgbClr val="000000"/>
                  </a:solidFill>
                  <a:latin typeface="Josefin Sans Regular"/>
                </a:rPr>
                <a:t>Model: self learning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09736" y="5143500"/>
            <a:ext cx="4602812" cy="1844385"/>
            <a:chOff x="0" y="0"/>
            <a:chExt cx="6137083" cy="245918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20165">
              <a:off x="60341" y="190393"/>
              <a:ext cx="6016401" cy="2078393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28239" y="785431"/>
              <a:ext cx="5280605" cy="80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AdBhashitha"/>
                </a:rPr>
                <a:t>More noise types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166818">
            <a:off x="9754257" y="3024803"/>
            <a:ext cx="4113769" cy="1507589"/>
            <a:chOff x="0" y="0"/>
            <a:chExt cx="5485026" cy="201011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247207">
              <a:off x="291878" y="182548"/>
              <a:ext cx="5140695" cy="1645023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671684"/>
              <a:ext cx="5280605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Bakerie Bold"/>
                </a:rPr>
                <a:t>Hardware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76255" y="7605888"/>
            <a:ext cx="4590513" cy="1911726"/>
            <a:chOff x="0" y="0"/>
            <a:chExt cx="6120684" cy="254896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466090">
              <a:off x="388191" y="372651"/>
              <a:ext cx="5636459" cy="180366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 rot="218883">
              <a:off x="16751" y="883372"/>
              <a:ext cx="5789862" cy="717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7"/>
                </a:lnSpc>
              </a:pPr>
              <a:r>
                <a:rPr lang="en-US" sz="3367">
                  <a:solidFill>
                    <a:srgbClr val="000000"/>
                  </a:solidFill>
                  <a:latin typeface="Anonymous Pro Bold"/>
                </a:rPr>
                <a:t>Languages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77659">
            <a:off x="9543176" y="7747183"/>
            <a:ext cx="4723249" cy="797669"/>
            <a:chOff x="0" y="0"/>
            <a:chExt cx="6297666" cy="10635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161" r="2161" b="42665"/>
            <a:stretch>
              <a:fillRect/>
            </a:stretch>
          </p:blipFill>
          <p:spPr>
            <a:xfrm>
              <a:off x="0" y="0"/>
              <a:ext cx="6297666" cy="106355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85224" y="179928"/>
              <a:ext cx="3527217" cy="665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2"/>
                </a:lnSpc>
              </a:pPr>
              <a:r>
                <a:rPr lang="en-US" sz="3094">
                  <a:solidFill>
                    <a:srgbClr val="000000"/>
                  </a:solidFill>
                  <a:latin typeface="Josefin Sans Regular"/>
                </a:rPr>
                <a:t>Mixed noises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830576" y="-1197376"/>
            <a:ext cx="2394752" cy="23947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071946">
            <a:off x="-756344" y="8050900"/>
            <a:ext cx="2414801" cy="2414801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32825" y="802836"/>
            <a:ext cx="16022349" cy="1679608"/>
            <a:chOff x="0" y="0"/>
            <a:chExt cx="21363133" cy="223947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52400"/>
              <a:ext cx="21363133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5499" spc="54">
                  <a:solidFill>
                    <a:srgbClr val="2B2B2B"/>
                  </a:solidFill>
                  <a:latin typeface="Libre Franklin Black"/>
                </a:rPr>
                <a:t>Current model opens space for futher growth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92954"/>
              <a:ext cx="2136313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95373" y="5645269"/>
            <a:ext cx="4366028" cy="1596002"/>
            <a:chOff x="0" y="0"/>
            <a:chExt cx="5821370" cy="2128002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977494" y="0"/>
              <a:ext cx="3914386" cy="2128002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 rot="218883">
              <a:off x="16751" y="686138"/>
              <a:ext cx="5789862" cy="717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7"/>
                </a:lnSpc>
              </a:pPr>
              <a:r>
                <a:rPr lang="en-US" sz="3367">
                  <a:solidFill>
                    <a:srgbClr val="000000"/>
                  </a:solidFill>
                  <a:latin typeface="Anonymous Pro Bold"/>
                </a:rPr>
                <a:t>Latency</a:t>
              </a:r>
            </a:p>
          </p:txBody>
        </p:sp>
      </p:grpSp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BC8B9612-62F7-A042-B4FC-04B2E6FB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A9E7-2551-2D45-8F78-4325A348ECFC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71FF0954-B560-FF42-87FF-430CF611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9" name="页脚占位符 28">
            <a:extLst>
              <a:ext uri="{FF2B5EF4-FFF2-40B4-BE49-F238E27FC236}">
                <a16:creationId xmlns:a16="http://schemas.microsoft.com/office/drawing/2014/main" id="{D7445D8F-6AC0-4641-A586-1106EE0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503" b="135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58256" y="4343918"/>
            <a:ext cx="366886" cy="36688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61594" y="4343918"/>
            <a:ext cx="366886" cy="366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58256" y="7304374"/>
            <a:ext cx="366886" cy="36688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361594" y="7304374"/>
            <a:ext cx="366886" cy="36688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05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9648" y="-952151"/>
            <a:ext cx="5449712" cy="3315637"/>
            <a:chOff x="0" y="0"/>
            <a:chExt cx="7266282" cy="442084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41764" r="1443" b="41837"/>
            <a:stretch>
              <a:fillRect/>
            </a:stretch>
          </p:blipFill>
          <p:spPr>
            <a:xfrm>
              <a:off x="0" y="2116445"/>
              <a:ext cx="2348800" cy="3907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45433" y="0"/>
              <a:ext cx="4420849" cy="4420849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99055" y="1409409"/>
            <a:ext cx="1498826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0"/>
              </a:lnSpc>
            </a:pPr>
            <a:r>
              <a:rPr lang="en-US" sz="5000" spc="300">
                <a:solidFill>
                  <a:srgbClr val="E6DCCA"/>
                </a:solidFill>
                <a:latin typeface="Libre Franklin Black Bold"/>
              </a:rPr>
              <a:t>Next Steps on Speech Enhancement for MAX78000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006818" y="4196454"/>
            <a:ext cx="5595058" cy="1894091"/>
            <a:chOff x="0" y="0"/>
            <a:chExt cx="7460077" cy="252545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7460077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E6DCCA"/>
                  </a:solidFill>
                  <a:latin typeface="Libre Franklin Black"/>
                </a:rPr>
                <a:t>Domain Adverserial Training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11410"/>
              <a:ext cx="7460077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10155" y="4196454"/>
            <a:ext cx="4295698" cy="1894091"/>
            <a:chOff x="0" y="0"/>
            <a:chExt cx="5727598" cy="252545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572759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E6DCCA"/>
                  </a:solidFill>
                  <a:latin typeface="Libre Franklin Black"/>
                </a:rPr>
                <a:t>Optimize with MAX78000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11410"/>
              <a:ext cx="5727598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06818" y="7156910"/>
            <a:ext cx="5595058" cy="1894091"/>
            <a:chOff x="0" y="0"/>
            <a:chExt cx="7460077" cy="252545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66675"/>
              <a:ext cx="7460077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E6DCCA"/>
                  </a:solidFill>
                  <a:latin typeface="Libre Franklin Black"/>
                </a:rPr>
                <a:t>Add more noise types and mix inputs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11410"/>
              <a:ext cx="7460077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210155" y="7156910"/>
            <a:ext cx="5519688" cy="1294016"/>
            <a:chOff x="0" y="0"/>
            <a:chExt cx="7359584" cy="172535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66675"/>
              <a:ext cx="735958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101">
                  <a:solidFill>
                    <a:srgbClr val="E6DCCA"/>
                  </a:solidFill>
                  <a:latin typeface="Libre Franklin Black"/>
                </a:rPr>
                <a:t>Add more languages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11310"/>
              <a:ext cx="7359584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0D4A47AF-96B6-464E-892A-5E757ED9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DA1D1-9236-E247-A1ED-DA05E1EC1AEF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993CB014-45C3-7440-BB82-686269B3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9" name="页脚占位符 28">
            <a:extLst>
              <a:ext uri="{FF2B5EF4-FFF2-40B4-BE49-F238E27FC236}">
                <a16:creationId xmlns:a16="http://schemas.microsoft.com/office/drawing/2014/main" id="{C6274F8A-719A-E844-B302-F4154A3B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7735" y="266700"/>
            <a:ext cx="419253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150">
                <a:solidFill>
                  <a:srgbClr val="E6DCCA"/>
                </a:solidFill>
                <a:latin typeface="Libre Franklin Black"/>
              </a:rPr>
              <a:t>Flask Demo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590271-C3E7-494D-A33E-C763F9FF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35CC-A0B7-254D-9AB3-82B3040FB29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8A584-760D-6149-B933-32281B5D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C403B-2080-9447-B4FC-2239B739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56310" y="4094103"/>
            <a:ext cx="2580581" cy="2797681"/>
            <a:chOff x="0" y="0"/>
            <a:chExt cx="585724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4206" r="-42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679596" y="4094103"/>
            <a:ext cx="2580581" cy="2797681"/>
            <a:chOff x="0" y="0"/>
            <a:chExt cx="585724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3"/>
              <a:stretch>
                <a:fillRect l="-4206" r="-420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66848" y="4094103"/>
            <a:ext cx="2580581" cy="2797681"/>
            <a:chOff x="0" y="0"/>
            <a:chExt cx="585724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l="-3893" r="-389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251109" y="4094103"/>
            <a:ext cx="2580581" cy="2797681"/>
            <a:chOff x="0" y="0"/>
            <a:chExt cx="585724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5"/>
              <a:stretch>
                <a:fillRect b="-2298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75926" y="7873008"/>
            <a:ext cx="3941348" cy="3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zijcao@uchicago.com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5926" y="7214936"/>
            <a:ext cx="3941348" cy="43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9"/>
              </a:lnSpc>
              <a:spcBef>
                <a:spcPct val="0"/>
              </a:spcBef>
            </a:pPr>
            <a:r>
              <a:rPr lang="en-US" sz="2622" spc="-78">
                <a:solidFill>
                  <a:srgbClr val="CABFB2"/>
                </a:solidFill>
                <a:latin typeface="HK Grotesk Medium Bold"/>
              </a:rPr>
              <a:t>ZIJIA(STELLA) CAO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99213" y="7873008"/>
            <a:ext cx="3941348" cy="3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renjiel@uchicago.edu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99213" y="7214936"/>
            <a:ext cx="3941348" cy="43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9"/>
              </a:lnSpc>
              <a:spcBef>
                <a:spcPct val="0"/>
              </a:spcBef>
            </a:pPr>
            <a:r>
              <a:rPr lang="en-US" sz="2622" spc="-78">
                <a:solidFill>
                  <a:srgbClr val="E6DCCA"/>
                </a:solidFill>
                <a:latin typeface="HK Grotesk Medium Bold"/>
              </a:rPr>
              <a:t>RENJIE LIU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6464" y="7873008"/>
            <a:ext cx="3941348" cy="3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shengyan@uchicago.edu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6464" y="7214936"/>
            <a:ext cx="3941348" cy="43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9"/>
              </a:lnSpc>
              <a:spcBef>
                <a:spcPct val="0"/>
              </a:spcBef>
            </a:pPr>
            <a:r>
              <a:rPr lang="en-US" sz="2622" spc="-78">
                <a:solidFill>
                  <a:srgbClr val="E6DCCA"/>
                </a:solidFill>
                <a:latin typeface="HK Grotesk Medium Bold"/>
              </a:rPr>
              <a:t>CURTIS ZHUANG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0726" y="7873008"/>
            <a:ext cx="3941348" cy="3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1821">
                <a:solidFill>
                  <a:srgbClr val="E6DCCA"/>
                </a:solidFill>
                <a:latin typeface="HK Grotesk Light"/>
              </a:rPr>
              <a:t>huaxuan@uchicago.edu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70726" y="7214936"/>
            <a:ext cx="3941348" cy="43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9"/>
              </a:lnSpc>
              <a:spcBef>
                <a:spcPct val="0"/>
              </a:spcBef>
            </a:pPr>
            <a:r>
              <a:rPr lang="en-US" sz="2622" spc="-78">
                <a:solidFill>
                  <a:srgbClr val="E6DCCA"/>
                </a:solidFill>
                <a:latin typeface="HK Grotesk Medium Bold"/>
              </a:rPr>
              <a:t>HUAXUAN WANG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344358" y="1371560"/>
            <a:ext cx="13599285" cy="1637097"/>
            <a:chOff x="0" y="0"/>
            <a:chExt cx="18132379" cy="218279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09550"/>
              <a:ext cx="18132379" cy="1322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99"/>
                </a:lnSpc>
              </a:pPr>
              <a:r>
                <a:rPr lang="en-US" sz="5499" spc="-164">
                  <a:solidFill>
                    <a:srgbClr val="E6DCCA"/>
                  </a:solidFill>
                  <a:latin typeface="Libre Baskerville"/>
                </a:rPr>
                <a:t>Questions, comments, or suggestions?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832188" y="1509697"/>
              <a:ext cx="10468004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  <a:spcBef>
                  <a:spcPts val="4011"/>
                </a:spcBef>
              </a:pPr>
              <a:r>
                <a:rPr lang="en-US" sz="3343" spc="-33">
                  <a:solidFill>
                    <a:srgbClr val="E6DCCA"/>
                  </a:solidFill>
                  <a:latin typeface="HK Grotesk Medium"/>
                </a:rPr>
                <a:t>Reach out to us!</a:t>
              </a:r>
            </a:p>
          </p:txBody>
        </p:sp>
      </p:grpSp>
      <p:sp>
        <p:nvSpPr>
          <p:cNvPr id="21" name="日期占位符 20">
            <a:extLst>
              <a:ext uri="{FF2B5EF4-FFF2-40B4-BE49-F238E27FC236}">
                <a16:creationId xmlns:a16="http://schemas.microsoft.com/office/drawing/2014/main" id="{1DB5E04A-DED5-0D45-954C-92867451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0B5C-D2C5-224C-A945-58F0843747A2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3792795B-42C8-BA41-89DE-3A85DBDD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DB1B8E2C-E428-684B-9F3F-7E1F6A84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l="1294" r="1294"/>
          <a:stretch>
            <a:fillRect/>
          </a:stretch>
        </p:blipFill>
        <p:spPr>
          <a:xfrm>
            <a:off x="0" y="2179109"/>
            <a:ext cx="15896716" cy="108726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98124" y="3065815"/>
            <a:ext cx="1498987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0"/>
              </a:lnSpc>
            </a:pPr>
            <a:r>
              <a:rPr lang="en-US" sz="8000" spc="480">
                <a:solidFill>
                  <a:srgbClr val="E6DCCA"/>
                </a:solidFill>
                <a:latin typeface="Libre Franklin Black Bold"/>
              </a:rPr>
              <a:t>THANKS FOR WATCHING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15255" y="7398484"/>
            <a:ext cx="5128198" cy="51281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16484389" y="1028700"/>
            <a:ext cx="1049938" cy="7244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764" r="1443" b="41837"/>
          <a:stretch>
            <a:fillRect/>
          </a:stretch>
        </p:blipFill>
        <p:spPr>
          <a:xfrm>
            <a:off x="11176683" y="9015032"/>
            <a:ext cx="1761600" cy="2930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33964" y="6019237"/>
            <a:ext cx="1471819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Special thanks to Dr. Batuhan Gundogdu,  Dr. Utku Pamuksuz,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E6DCCA"/>
                </a:solidFill>
                <a:latin typeface="Open Sans Light"/>
              </a:rPr>
              <a:t>Chris Olen and Scott Shepard for their advice and assistance in our project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7226F8E-9013-3447-AA14-F31E212A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1B375-BF65-4948-916F-90FCCB23976D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B27929-A20A-CC4C-A4AD-888DDC9B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DC01C2C1-E51D-EA4C-861E-A3F46D22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28120" y="8820954"/>
            <a:ext cx="2429001" cy="2429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36280" y="1323433"/>
            <a:ext cx="2127197" cy="21271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1764" r="1443" b="41837"/>
          <a:stretch>
            <a:fillRect/>
          </a:stretch>
        </p:blipFill>
        <p:spPr>
          <a:xfrm rot="5400000">
            <a:off x="334559" y="5650816"/>
            <a:ext cx="1665361" cy="2770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1764" r="1443" b="41837"/>
          <a:stretch>
            <a:fillRect/>
          </a:stretch>
        </p:blipFill>
        <p:spPr>
          <a:xfrm rot="5400000">
            <a:off x="16288081" y="5764551"/>
            <a:ext cx="1665361" cy="2770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942264" y="4624691"/>
            <a:ext cx="2496355" cy="23293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12">
            <a:alphaModFix amt="9999"/>
          </a:blip>
          <a:stretch>
            <a:fillRect/>
          </a:stretch>
        </p:blipFill>
        <p:spPr>
          <a:xfrm>
            <a:off x="10962997" y="3609740"/>
            <a:ext cx="7325003" cy="41203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709605" y="4232924"/>
            <a:ext cx="2868791" cy="288980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43553" y="461420"/>
            <a:ext cx="103868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spc="164">
                <a:solidFill>
                  <a:srgbClr val="1A1A1A"/>
                </a:solidFill>
                <a:latin typeface="Libre Franklin Black"/>
              </a:rPr>
              <a:t>Clean speech is better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540104" y="4491129"/>
            <a:ext cx="1268689" cy="23733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>
            <a:videoFile r:link="rId2"/>
          </p:nvPr>
        </p:nvPicPr>
        <p:blipFill>
          <a:blip r:embed="rId12">
            <a:alphaModFix amt="9999"/>
          </a:blip>
          <a:stretch>
            <a:fillRect/>
          </a:stretch>
        </p:blipFill>
        <p:spPr>
          <a:xfrm>
            <a:off x="0" y="3625601"/>
            <a:ext cx="7296806" cy="4104453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7DA451B-BA27-BF48-BC6E-8248D916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B4C0D-377E-7A45-8B35-421D0DC498A6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DE2367E-D58F-D74F-89A4-097B373E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57C9ABEE-E980-8C45-B44D-246B8760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" b="12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40239" y="2615651"/>
            <a:ext cx="6124085" cy="2971800"/>
            <a:chOff x="0" y="0"/>
            <a:chExt cx="8165447" cy="39624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8165447" cy="3962400"/>
            </a:xfrm>
            <a:prstGeom prst="rect">
              <a:avLst/>
            </a:prstGeom>
            <a:solidFill>
              <a:srgbClr val="FFDC5D">
                <a:alpha val="6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2597" y="853287"/>
              <a:ext cx="652025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3000" spc="60">
                  <a:solidFill>
                    <a:srgbClr val="1C2529"/>
                  </a:solidFill>
                  <a:latin typeface="Libre Franklin Black"/>
                </a:rPr>
                <a:t>MAXIM INTEGRATED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2597" y="1774343"/>
              <a:ext cx="6520252" cy="1287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>
                <a:lnSpc>
                  <a:spcPts val="4140"/>
                </a:lnSpc>
                <a:buFont typeface="Arial"/>
                <a:buChar char="•"/>
              </a:pPr>
              <a:r>
                <a:rPr lang="en-US" sz="2300" spc="46">
                  <a:solidFill>
                    <a:srgbClr val="1C2529"/>
                  </a:solidFill>
                  <a:latin typeface="Libre Baskerville"/>
                </a:rPr>
                <a:t>Technology manufacture</a:t>
              </a:r>
            </a:p>
            <a:p>
              <a:pPr marL="496570" lvl="1" indent="-248285">
                <a:lnSpc>
                  <a:spcPts val="4140"/>
                </a:lnSpc>
                <a:buFont typeface="Arial"/>
                <a:buChar char="•"/>
              </a:pPr>
              <a:r>
                <a:rPr lang="en-US" sz="2300" spc="24">
                  <a:solidFill>
                    <a:srgbClr val="1C2529"/>
                  </a:solidFill>
                  <a:latin typeface="Libre Baskerville"/>
                </a:rPr>
                <a:t>MAX78000 accelerator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40239" y="6286500"/>
            <a:ext cx="6124085" cy="2971800"/>
            <a:chOff x="0" y="0"/>
            <a:chExt cx="8165447" cy="396240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8165447" cy="3962400"/>
            </a:xfrm>
            <a:prstGeom prst="rect">
              <a:avLst/>
            </a:prstGeom>
            <a:solidFill>
              <a:srgbClr val="FFD651">
                <a:alpha val="64706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77762" y="853287"/>
              <a:ext cx="680992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60">
                  <a:solidFill>
                    <a:srgbClr val="1C2529"/>
                  </a:solidFill>
                  <a:latin typeface="Libre Franklin Black"/>
                </a:rPr>
                <a:t>SPEECH ENHANCEMENT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77762" y="1825143"/>
              <a:ext cx="6809922" cy="1287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>
                <a:lnSpc>
                  <a:spcPts val="4140"/>
                </a:lnSpc>
                <a:buFont typeface="Arial"/>
                <a:buChar char="•"/>
              </a:pPr>
              <a:r>
                <a:rPr lang="en-US" sz="2300" spc="46">
                  <a:solidFill>
                    <a:srgbClr val="1C2529"/>
                  </a:solidFill>
                  <a:latin typeface="Libre Baskerville"/>
                </a:rPr>
                <a:t>Improve mixed speech</a:t>
              </a:r>
            </a:p>
            <a:p>
              <a:pPr marL="496570" lvl="1" indent="-248285" algn="l">
                <a:lnSpc>
                  <a:spcPts val="4140"/>
                </a:lnSpc>
                <a:buFont typeface="Arial"/>
                <a:buChar char="•"/>
              </a:pPr>
              <a:r>
                <a:rPr lang="en-US" sz="2300" spc="24">
                  <a:solidFill>
                    <a:srgbClr val="1C2529"/>
                  </a:solidFill>
                  <a:latin typeface="Libre Baskerville"/>
                </a:rPr>
                <a:t>Zoom and Microsoft Teams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19175"/>
            <a:ext cx="16383126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4"/>
              </a:lnSpc>
            </a:pPr>
            <a:r>
              <a:rPr lang="en-US" sz="5499" spc="329">
                <a:solidFill>
                  <a:srgbClr val="1C2529"/>
                </a:solidFill>
                <a:latin typeface="Libre Franklin Black Bold"/>
              </a:rPr>
              <a:t>Working With An Analog Device Company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5846" y="3118352"/>
            <a:ext cx="6680899" cy="202514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06212" y="6570213"/>
            <a:ext cx="6200167" cy="2404373"/>
          </a:xfrm>
          <a:prstGeom prst="rect">
            <a:avLst/>
          </a:prstGeom>
        </p:spPr>
      </p:pic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9B6ABB81-1095-E840-AD4B-A585C5D6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5B0F7-7C71-9744-8CD2-B5500DFC6774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4228D4E0-DB2C-FD4A-92EB-414361E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B93AA14F-2398-1A4B-BB5F-6B076B32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28746" b="32907"/>
          <a:stretch>
            <a:fillRect/>
          </a:stretch>
        </p:blipFill>
        <p:spPr>
          <a:xfrm>
            <a:off x="-333947" y="-62863"/>
            <a:ext cx="18920105" cy="48337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72037" y="-2433183"/>
            <a:ext cx="4866365" cy="486636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240214" y="7370908"/>
            <a:ext cx="4464340" cy="0"/>
          </a:xfrm>
          <a:prstGeom prst="line">
            <a:avLst/>
          </a:prstGeom>
          <a:ln w="9525" cap="flat">
            <a:solidFill>
              <a:srgbClr val="E6DCC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60260" y="3656212"/>
            <a:ext cx="2229368" cy="22293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7508" y="2052183"/>
            <a:ext cx="1457363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150">
                <a:solidFill>
                  <a:srgbClr val="E6DCCA"/>
                </a:solidFill>
                <a:latin typeface="Libre Franklin Black"/>
              </a:rPr>
              <a:t>Speech Enhancement Is A Harder Problem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9857" y="6059703"/>
            <a:ext cx="6664469" cy="2631934"/>
            <a:chOff x="0" y="0"/>
            <a:chExt cx="8885959" cy="35092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23825"/>
              <a:ext cx="8885959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7198"/>
              <a:ext cx="8885959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z="3500" spc="35">
                  <a:solidFill>
                    <a:srgbClr val="FDD05A"/>
                  </a:solidFill>
                  <a:latin typeface="Aileron Regular"/>
                </a:rPr>
                <a:t>Noise Cancellation Headphones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78285"/>
              <a:ext cx="8885959" cy="133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Reduce unwanted ambient sounds using active noise control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8975" y="6059703"/>
            <a:ext cx="5951939" cy="3155809"/>
            <a:chOff x="0" y="0"/>
            <a:chExt cx="7935918" cy="42077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3825"/>
              <a:ext cx="7935918" cy="77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7198"/>
              <a:ext cx="7935918" cy="81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z="3500" spc="35">
                  <a:solidFill>
                    <a:srgbClr val="FDD05A"/>
                  </a:solidFill>
                  <a:latin typeface="Aileron Regular"/>
                </a:rPr>
                <a:t>Hearing Aid Requirements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78285"/>
              <a:ext cx="793591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Enhance speech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ileron Regular"/>
                </a:rPr>
                <a:t>Aesthetic concern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E6DCCA"/>
                  </a:solidFill>
                  <a:latin typeface="Arimo"/>
                </a:rPr>
                <a:t>Power-efficient</a:t>
              </a:r>
            </a:p>
          </p:txBody>
        </p:sp>
      </p:grp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145ED40C-9F37-3343-9A30-74F4BD707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FA23-640A-F241-B622-D1CB3BAD26F3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3F23211-23EF-344D-8D99-2EE6E0F8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7B22C0EC-0D0A-DB42-A63A-2AD90556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56038" y="5737260"/>
            <a:ext cx="1131691" cy="5163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86699" y="5736747"/>
            <a:ext cx="1131691" cy="5163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70996" y="5100370"/>
            <a:ext cx="2263363" cy="17901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739399" y="4844896"/>
            <a:ext cx="2686174" cy="23000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481289" y="4741897"/>
            <a:ext cx="1975229" cy="19896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2277" y="1028700"/>
            <a:ext cx="1450344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spc="165">
                <a:solidFill>
                  <a:srgbClr val="1C2529"/>
                </a:solidFill>
                <a:latin typeface="Libre Franklin Black"/>
              </a:rPr>
              <a:t>Huge Revenue Potential For Maxim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6192" y="2628900"/>
            <a:ext cx="1399561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2529"/>
                </a:solidFill>
                <a:latin typeface="Libre Baskerville"/>
              </a:rPr>
              <a:t>We developeded a speech enhancement algorithm that enables Maxim Integrated to participate in a </a:t>
            </a:r>
            <a:r>
              <a:rPr lang="en-US" sz="2999" u="sng">
                <a:solidFill>
                  <a:srgbClr val="1C2529"/>
                </a:solidFill>
                <a:latin typeface="Libre Baskerville Bold"/>
              </a:rPr>
              <a:t>$300 Million</a:t>
            </a:r>
            <a:r>
              <a:rPr lang="en-US" sz="2999">
                <a:solidFill>
                  <a:srgbClr val="1C2529"/>
                </a:solidFill>
                <a:latin typeface="Libre Baskerville"/>
              </a:rPr>
              <a:t> total addressable market.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0195" y="7517701"/>
            <a:ext cx="244458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About 28.8 million U.S. adults could benefit from using hearing aids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40420" y="7494841"/>
            <a:ext cx="2456967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Max78000 priced at around $10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70996" y="7517701"/>
            <a:ext cx="245696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C2529"/>
                </a:solidFill>
                <a:latin typeface="Libre Baskerville"/>
              </a:rPr>
              <a:t>$300 Million</a:t>
            </a:r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C6B83DCB-297F-AF42-8433-35D63A8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65D-A227-C645-A487-EFE0E7EF7FA6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032CB05-83CF-9E4C-A444-3FA85612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644BFE67-F000-F04E-8CF3-7A4EEAE8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6442" y="-378412"/>
            <a:ext cx="19120884" cy="638778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52708" y="8025848"/>
            <a:ext cx="3613184" cy="3613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764" r="1443" b="41837"/>
          <a:stretch>
            <a:fillRect/>
          </a:stretch>
        </p:blipFill>
        <p:spPr>
          <a:xfrm>
            <a:off x="17131596" y="5878527"/>
            <a:ext cx="1572846" cy="2616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6602968"/>
            <a:ext cx="12397423" cy="2845761"/>
            <a:chOff x="0" y="0"/>
            <a:chExt cx="16529898" cy="379434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16529898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 spc="164">
                  <a:solidFill>
                    <a:srgbClr val="E6DCCA"/>
                  </a:solidFill>
                  <a:latin typeface="Libre Franklin Black"/>
                </a:rPr>
                <a:t>PROBLEM STATEMENT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17263"/>
              <a:ext cx="16529898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7">
                  <a:solidFill>
                    <a:srgbClr val="E6DCCA"/>
                  </a:solidFill>
                  <a:latin typeface="Aileron Regular"/>
                </a:rPr>
                <a:t>Develope and implement machine learning methods, compatible with Maxim Integrated's MAX78000, to enhance speech for hearing aid devices with latency less than 10ms.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05767" y="190500"/>
            <a:ext cx="12522404" cy="5775038"/>
          </a:xfrm>
          <a:prstGeom prst="rect">
            <a:avLst/>
          </a:prstGeom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0ACF85A0-C72A-7A40-8E88-0644E34D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FA50-5A0E-AF46-B0C8-CB539A5E646A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1F2C3F5-2A91-874F-93A1-850F9191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F920293-21FF-3C4A-8ED3-708D7D6F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7084372" cy="2848502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id="3" name="Group 3"/>
          <p:cNvGrpSpPr/>
          <p:nvPr/>
        </p:nvGrpSpPr>
        <p:grpSpPr>
          <a:xfrm>
            <a:off x="9781754" y="1028700"/>
            <a:ext cx="7151547" cy="8054363"/>
            <a:chOff x="0" y="0"/>
            <a:chExt cx="9535396" cy="1073915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9535396" cy="8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z="3347" spc="301">
                  <a:solidFill>
                    <a:srgbClr val="E6DCCA"/>
                  </a:solidFill>
                  <a:latin typeface="Aileron Regular Bold"/>
                </a:rPr>
                <a:t>Signal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19908"/>
              <a:ext cx="9535396" cy="1310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Signal is a variation of air pressure changed over time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42989"/>
              <a:ext cx="9535396" cy="8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z="3347" spc="301">
                  <a:solidFill>
                    <a:srgbClr val="E6DCCA"/>
                  </a:solidFill>
                  <a:latin typeface="Aileron Regular Bold"/>
                </a:rPr>
                <a:t>Recording Signals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605772"/>
              <a:ext cx="9535396" cy="2642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To digitally record signals, air samples are taken over a period of time. The sampling rate commonly is 44.1k samples per second, aka 44.1k Hz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166294"/>
              <a:ext cx="9535396" cy="8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z="3347" spc="301">
                  <a:solidFill>
                    <a:srgbClr val="E6DCCA"/>
                  </a:solidFill>
                  <a:latin typeface="Aileron Regular Bold"/>
                </a:rPr>
                <a:t>Single-Frequency Signal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429077"/>
              <a:ext cx="9535396" cy="1310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In real-life, the signal consists of different single-frequency signals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5451" y="8751372"/>
            <a:ext cx="3603677" cy="36036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81271" y="5405185"/>
            <a:ext cx="2234158" cy="223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18805" y="1028700"/>
            <a:ext cx="731388" cy="5146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35131" y="3627823"/>
            <a:ext cx="615062" cy="4987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989685" y="7204002"/>
            <a:ext cx="560508" cy="4759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60514" y="4057322"/>
            <a:ext cx="4825080" cy="2908736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11225">
            <a:off x="9781813" y="3114678"/>
            <a:ext cx="7292495" cy="0"/>
          </a:xfrm>
          <a:prstGeom prst="line">
            <a:avLst/>
          </a:prstGeom>
          <a:ln w="47625" cap="rnd">
            <a:solidFill>
              <a:srgbClr val="E6DCC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11225">
            <a:off x="9781813" y="6849377"/>
            <a:ext cx="7292495" cy="0"/>
          </a:xfrm>
          <a:prstGeom prst="line">
            <a:avLst/>
          </a:prstGeom>
          <a:ln w="47625" cap="rnd">
            <a:solidFill>
              <a:srgbClr val="E6DCCA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493704" y="4126582"/>
            <a:ext cx="2481951" cy="775094"/>
            <a:chOff x="0" y="0"/>
            <a:chExt cx="2963921" cy="9256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63921" cy="925609"/>
            </a:xfrm>
            <a:custGeom>
              <a:avLst/>
              <a:gdLst/>
              <a:ahLst/>
              <a:cxnLst/>
              <a:rect l="l" t="t" r="r" b="b"/>
              <a:pathLst>
                <a:path w="2963921" h="925609">
                  <a:moveTo>
                    <a:pt x="0" y="0"/>
                  </a:moveTo>
                  <a:lnTo>
                    <a:pt x="2963921" y="0"/>
                  </a:lnTo>
                  <a:lnTo>
                    <a:pt x="2963921" y="925609"/>
                  </a:lnTo>
                  <a:lnTo>
                    <a:pt x="0" y="925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28700" y="7165503"/>
            <a:ext cx="7084372" cy="2787887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883477" y="7224293"/>
            <a:ext cx="361660" cy="455632"/>
            <a:chOff x="0" y="0"/>
            <a:chExt cx="1913890" cy="24111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2411181"/>
            </a:xfrm>
            <a:custGeom>
              <a:avLst/>
              <a:gdLst/>
              <a:ahLst/>
              <a:cxnLst/>
              <a:rect l="l" t="t" r="r" b="b"/>
              <a:pathLst>
                <a:path w="1913890" h="2411181">
                  <a:moveTo>
                    <a:pt x="0" y="0"/>
                  </a:moveTo>
                  <a:lnTo>
                    <a:pt x="1913890" y="0"/>
                  </a:lnTo>
                  <a:lnTo>
                    <a:pt x="1913890" y="2411181"/>
                  </a:lnTo>
                  <a:lnTo>
                    <a:pt x="0" y="24111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364049" y="1552856"/>
            <a:ext cx="6413675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Signal Is </a:t>
            </a:r>
          </a:p>
          <a:p>
            <a:pPr algn="l">
              <a:lnSpc>
                <a:spcPts val="6599"/>
              </a:lnSpc>
            </a:pPr>
            <a:r>
              <a:rPr lang="en-US" sz="5499" spc="164">
                <a:solidFill>
                  <a:srgbClr val="1C2529"/>
                </a:solidFill>
                <a:latin typeface="Libre Franklin Black"/>
              </a:rPr>
              <a:t>Basic of Speech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56986" y="4193016"/>
            <a:ext cx="3632137" cy="70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1900" spc="19">
                <a:solidFill>
                  <a:srgbClr val="1C2529"/>
                </a:solidFill>
                <a:latin typeface="Aileron Regular Bold"/>
              </a:rPr>
              <a:t>Single-Frequency Signal Time Domain Chart</a:t>
            </a:r>
          </a:p>
        </p:txBody>
      </p:sp>
      <p:sp>
        <p:nvSpPr>
          <p:cNvPr id="25" name="日期占位符 24">
            <a:extLst>
              <a:ext uri="{FF2B5EF4-FFF2-40B4-BE49-F238E27FC236}">
                <a16:creationId xmlns:a16="http://schemas.microsoft.com/office/drawing/2014/main" id="{8EAF184C-E949-DB40-95E1-EACC4C1A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800C-AFD2-0B4B-95F6-B5884DD6725E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FE9E0483-85F4-A749-A58F-C5CDA00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7" name="页脚占位符 26">
            <a:extLst>
              <a:ext uri="{FF2B5EF4-FFF2-40B4-BE49-F238E27FC236}">
                <a16:creationId xmlns:a16="http://schemas.microsoft.com/office/drawing/2014/main" id="{5FD531CA-15B8-BB4D-96C5-9181EBF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37747" y="2477980"/>
            <a:ext cx="5117419" cy="7377602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1311822" y="3230772"/>
            <a:ext cx="477303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028700" y="746023"/>
            <a:ext cx="12072598" cy="1303649"/>
            <a:chOff x="0" y="0"/>
            <a:chExt cx="16096797" cy="173819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41764" r="1443" b="41837"/>
            <a:stretch>
              <a:fillRect/>
            </a:stretch>
          </p:blipFill>
          <p:spPr>
            <a:xfrm>
              <a:off x="0" y="1422424"/>
              <a:ext cx="1237810" cy="20594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77496" y="509474"/>
              <a:ext cx="6471292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6096797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>
                  <a:solidFill>
                    <a:srgbClr val="E6DCCA"/>
                  </a:solidFill>
                  <a:latin typeface="Libre Franklin Black"/>
                </a:rPr>
                <a:t>What Is Fourier Transform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653837">
            <a:off x="-110959" y="8883639"/>
            <a:ext cx="2279318" cy="2279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147972" y="-1198650"/>
            <a:ext cx="2776523" cy="27765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907682" y="1967299"/>
            <a:ext cx="5628551" cy="37309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l="1265" r="1265"/>
          <a:stretch>
            <a:fillRect/>
          </a:stretch>
        </p:blipFill>
        <p:spPr>
          <a:xfrm>
            <a:off x="11907682" y="5698224"/>
            <a:ext cx="5628551" cy="393496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384944" y="3044025"/>
            <a:ext cx="8799988" cy="2316671"/>
            <a:chOff x="0" y="0"/>
            <a:chExt cx="11733317" cy="30888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42875"/>
              <a:ext cx="11733317" cy="8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z="3347" spc="301">
                  <a:solidFill>
                    <a:srgbClr val="E6DCCA"/>
                  </a:solidFill>
                  <a:latin typeface="Aileron Regular Bold"/>
                </a:rPr>
                <a:t>Fourier Transform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19908"/>
              <a:ext cx="11733317" cy="1968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Apply the </a:t>
              </a:r>
              <a:r>
                <a:rPr lang="en-US" sz="2677" u="sng" spc="26">
                  <a:solidFill>
                    <a:srgbClr val="E6DCCA"/>
                  </a:solidFill>
                  <a:latin typeface="Aileron Regular"/>
                </a:rPr>
                <a:t>Fourier transform (FT</a:t>
              </a: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) to decompose a signal into individual frequencies and its amplitude. But our speech's frequency content varies over time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84944" y="6457581"/>
            <a:ext cx="8799988" cy="2316671"/>
            <a:chOff x="0" y="0"/>
            <a:chExt cx="11733317" cy="308889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42875"/>
              <a:ext cx="11733317" cy="8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2"/>
                </a:lnSpc>
              </a:pPr>
              <a:r>
                <a:rPr lang="en-US" sz="3347" spc="301">
                  <a:solidFill>
                    <a:srgbClr val="E6DCCA"/>
                  </a:solidFill>
                  <a:latin typeface="Aileron Regular Bold"/>
                </a:rPr>
                <a:t>Short-Term Fourier Transform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9908"/>
              <a:ext cx="11733317" cy="1968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6"/>
                </a:lnSpc>
              </a:pPr>
              <a:r>
                <a:rPr lang="en-US" sz="2677" u="sng" spc="26">
                  <a:solidFill>
                    <a:srgbClr val="E6DCCA"/>
                  </a:solidFill>
                  <a:latin typeface="Aileron Regular"/>
                </a:rPr>
                <a:t>Short-term Fourier transform (STFT) </a:t>
              </a:r>
              <a:r>
                <a:rPr lang="en-US" sz="2677" spc="26">
                  <a:solidFill>
                    <a:srgbClr val="E6DCCA"/>
                  </a:solidFill>
                  <a:latin typeface="Aileron Regular"/>
                </a:rPr>
                <a:t>performs Fast FT on windowed segments of the signal. The result can be visualized by Spectrogram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2384944" y="5897891"/>
            <a:ext cx="8591828" cy="0"/>
          </a:xfrm>
          <a:prstGeom prst="line">
            <a:avLst/>
          </a:prstGeom>
          <a:ln w="47625" cap="rnd">
            <a:solidFill>
              <a:srgbClr val="E6DCCA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04605" y="3044025"/>
            <a:ext cx="723668" cy="40174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53445" y="6457581"/>
            <a:ext cx="625988" cy="581600"/>
          </a:xfrm>
          <a:prstGeom prst="rect">
            <a:avLst/>
          </a:prstGeom>
        </p:spPr>
      </p:pic>
      <p:sp>
        <p:nvSpPr>
          <p:cNvPr id="21" name="日期占位符 20">
            <a:extLst>
              <a:ext uri="{FF2B5EF4-FFF2-40B4-BE49-F238E27FC236}">
                <a16:creationId xmlns:a16="http://schemas.microsoft.com/office/drawing/2014/main" id="{6C8F0362-B2E7-594F-8EC7-C78FB719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C8D0A-4061-904A-BF81-25E58FA3F1A4}" type="datetime1">
              <a:rPr lang="zh-CN" altLang="en-US" smtClean="0"/>
              <a:t>2022/3/7</a:t>
            </a:fld>
            <a:endParaRPr 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1CB2A8B2-690E-4F43-962C-7118DCF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05E3DFAD-8974-8348-829B-E56F518A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Integrated Speech Enhancement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1507</Words>
  <Application>Microsoft Macintosh PowerPoint</Application>
  <PresentationFormat>自定义</PresentationFormat>
  <Paragraphs>353</Paragraphs>
  <Slides>28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4" baseType="lpstr">
      <vt:lpstr>Aileron Heavy Bold</vt:lpstr>
      <vt:lpstr>Libre Franklin Light Bold</vt:lpstr>
      <vt:lpstr>Aileron Regular</vt:lpstr>
      <vt:lpstr>Aileron Heavy</vt:lpstr>
      <vt:lpstr>Libre Baskerville</vt:lpstr>
      <vt:lpstr>Arimo Bold</vt:lpstr>
      <vt:lpstr>Libre Franklin Black Bold</vt:lpstr>
      <vt:lpstr>Calibri</vt:lpstr>
      <vt:lpstr>Libre Franklin Light</vt:lpstr>
      <vt:lpstr>Libre Baskerville Bold</vt:lpstr>
      <vt:lpstr>Libre Franklin Black</vt:lpstr>
      <vt:lpstr>HK Grotesk Medium Bold</vt:lpstr>
      <vt:lpstr>Arimo</vt:lpstr>
      <vt:lpstr>Aileron Regular Bold</vt:lpstr>
      <vt:lpstr>Open Sans Light</vt:lpstr>
      <vt:lpstr>Bakerie Bold</vt:lpstr>
      <vt:lpstr>AdBhashitha</vt:lpstr>
      <vt:lpstr>Open Sans Light Bold</vt:lpstr>
      <vt:lpstr>Josefin Sans Regular</vt:lpstr>
      <vt:lpstr>Open Sans Extra Bold</vt:lpstr>
      <vt:lpstr>Montserrat</vt:lpstr>
      <vt:lpstr>HK Grotesk Light</vt:lpstr>
      <vt:lpstr>Anonymous Pro Bold</vt:lpstr>
      <vt:lpstr>HK Grotesk Medium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Design Capstone Final Presentation 2022</dc:title>
  <cp:lastModifiedBy>Shengyan Zhuang</cp:lastModifiedBy>
  <cp:revision>3</cp:revision>
  <dcterms:created xsi:type="dcterms:W3CDTF">2006-08-16T00:00:00Z</dcterms:created>
  <dcterms:modified xsi:type="dcterms:W3CDTF">2022-03-07T06:14:37Z</dcterms:modified>
  <dc:identifier>DAE4qBNg7wU</dc:identifier>
</cp:coreProperties>
</file>